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88" d="100"/>
          <a:sy n="88" d="100"/>
        </p:scale>
        <p:origin x="-127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C67A424-F208-4DA2-AFA9-2F41BF885863}" type="datetimeFigureOut">
              <a:rPr lang="ru-RU"/>
              <a:pPr>
                <a:defRPr/>
              </a:pPr>
              <a:t>04.07.2023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C02B2A-0EEA-4EE2-9DA4-4CAB0E32987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5EF6663-6FDC-4BAA-8592-BC7FC8DC10CC}" type="datetimeFigureOut">
              <a:rPr lang="ru-RU"/>
              <a:pPr>
                <a:defRPr/>
              </a:pPr>
              <a:t>04.07.2023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14A243-355C-4287-B2EB-353FD99E756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C6E32A-58AE-45AA-AFB2-36B9012A98C0}" type="datetimeFigureOut">
              <a:rPr lang="ru-RU"/>
              <a:pPr>
                <a:defRPr/>
              </a:pPr>
              <a:t>04.07.2023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8E6C16-4BC6-4073-A0E6-7C6325C1FB8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F645F87-5E10-4EE2-88F0-32C6C8956704}" type="datetimeFigureOut">
              <a:rPr lang="ru-RU"/>
              <a:pPr>
                <a:defRPr/>
              </a:pPr>
              <a:t>04.07.2023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ECD0BA-6C57-42EF-A8EC-64905489676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EE00B08-B74D-49A0-9836-E174F15455DB}" type="datetimeFigureOut">
              <a:rPr lang="ru-RU"/>
              <a:pPr>
                <a:defRPr/>
              </a:pPr>
              <a:t>04.07.2023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D8F9C0-F565-47F6-A2C2-88C1884DCAC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EB65FE3-BC59-47F1-850F-12C7CCF88CF5}" type="datetimeFigureOut">
              <a:rPr lang="ru-RU"/>
              <a:pPr>
                <a:defRPr/>
              </a:pPr>
              <a:t>04.07.2023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48483AB-212B-4FA0-B991-6CADD37ABF1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94C0A66-CF23-472A-B49F-5DC71370B946}" type="datetimeFigureOut">
              <a:rPr lang="ru-RU"/>
              <a:pPr>
                <a:defRPr/>
              </a:pPr>
              <a:t>04.07.2023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4B75E86-DD38-45DC-8981-DC07C079C6A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5924883-CCE6-44B3-B071-5D0A5856C864}" type="datetimeFigureOut">
              <a:rPr lang="ru-RU"/>
              <a:pPr>
                <a:defRPr/>
              </a:pPr>
              <a:t>04.07.2023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462397E-FCFC-4AC6-AC2C-835C0BAE80B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E9F6EE5-919C-4870-B1D1-834693CD58A0}" type="datetimeFigureOut">
              <a:rPr lang="ru-RU"/>
              <a:pPr>
                <a:defRPr/>
              </a:pPr>
              <a:t>04.07.2023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AD55738-6A28-48F6-85A1-C3B1AEF694A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B132B52-65BA-4C46-8E3A-477DB5490A3E}" type="datetimeFigureOut">
              <a:rPr lang="ru-RU"/>
              <a:pPr>
                <a:defRPr/>
              </a:pPr>
              <a:t>04.07.2023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A58367B-B0A7-42E0-857F-7B543C1B2A5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54F81BA-27AF-4C5A-A9EE-D814BC0A563F}" type="datetimeFigureOut">
              <a:rPr lang="ru-RU"/>
              <a:pPr>
                <a:defRPr/>
              </a:pPr>
              <a:t>04.07.2023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2913C60-EF9D-447F-8840-F0474758F1E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1222A79-F3F6-4235-AC59-41CB9E5B6A19}" type="datetimeFigureOut">
              <a:rPr lang="ru-RU"/>
              <a:pPr>
                <a:defRPr/>
              </a:pPr>
              <a:t>04.07.2023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7E94E2E-8C5A-4867-A9D3-5450F8DA18A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1403350" y="1341438"/>
            <a:ext cx="5113338" cy="2879725"/>
          </a:xfrm>
        </p:spPr>
        <p:txBody>
          <a:bodyPr>
            <a:normAutofit/>
          </a:bodyPr>
          <a:lstStyle/>
          <a:p>
            <a:r>
              <a:rPr lang="ru-RU" sz="3000" b="1" smtClean="0">
                <a:solidFill>
                  <a:srgbClr val="10253F"/>
                </a:solidFill>
                <a:latin typeface="Arial" charset="0"/>
                <a:cs typeface="Arial" charset="0"/>
              </a:rPr>
              <a:t>Мастер-класс </a:t>
            </a:r>
            <a:br>
              <a:rPr lang="ru-RU" sz="3000" b="1" smtClean="0">
                <a:solidFill>
                  <a:srgbClr val="10253F"/>
                </a:solidFill>
                <a:latin typeface="Arial" charset="0"/>
                <a:cs typeface="Arial" charset="0"/>
              </a:rPr>
            </a:br>
            <a:r>
              <a:rPr lang="ru-RU" sz="3000" b="1" smtClean="0">
                <a:solidFill>
                  <a:srgbClr val="10253F"/>
                </a:solidFill>
                <a:latin typeface="Arial" charset="0"/>
                <a:cs typeface="Arial" charset="0"/>
              </a:rPr>
              <a:t>для педагогов по экспериментированию </a:t>
            </a:r>
            <a:br>
              <a:rPr lang="ru-RU" sz="3000" b="1" smtClean="0">
                <a:solidFill>
                  <a:srgbClr val="10253F"/>
                </a:solidFill>
                <a:latin typeface="Arial" charset="0"/>
                <a:cs typeface="Arial" charset="0"/>
              </a:rPr>
            </a:br>
            <a:r>
              <a:rPr lang="ru-RU" sz="3000" b="1" smtClean="0">
                <a:solidFill>
                  <a:srgbClr val="10253F"/>
                </a:solidFill>
                <a:latin typeface="Arial" charset="0"/>
                <a:cs typeface="Arial" charset="0"/>
              </a:rPr>
              <a:t>с разными материалами</a:t>
            </a:r>
            <a:br>
              <a:rPr lang="ru-RU" sz="3000" b="1" smtClean="0">
                <a:solidFill>
                  <a:srgbClr val="10253F"/>
                </a:solidFill>
                <a:latin typeface="Arial" charset="0"/>
                <a:cs typeface="Arial" charset="0"/>
              </a:rPr>
            </a:br>
            <a:endParaRPr lang="ru-RU" sz="3000" smtClean="0">
              <a:solidFill>
                <a:srgbClr val="10253F"/>
              </a:solidFill>
              <a:latin typeface="Arial" charset="0"/>
              <a:cs typeface="Arial" charset="0"/>
            </a:endParaRPr>
          </a:p>
        </p:txBody>
      </p:sp>
      <p:sp>
        <p:nvSpPr>
          <p:cNvPr id="13315" name="TextBox 4"/>
          <p:cNvSpPr txBox="1">
            <a:spLocks noChangeArrowheads="1"/>
          </p:cNvSpPr>
          <p:nvPr/>
        </p:nvSpPr>
        <p:spPr bwMode="auto">
          <a:xfrm>
            <a:off x="1547813" y="4652963"/>
            <a:ext cx="4537075" cy="400050"/>
          </a:xfrm>
          <a:prstGeom prst="rect">
            <a:avLst/>
          </a:prstGeom>
          <a:noFill/>
          <a:ln w="9525">
            <a:noFill/>
            <a:miter lim="800000"/>
            <a:headEnd/>
            <a:tailEnd/>
          </a:ln>
        </p:spPr>
        <p:txBody>
          <a:bodyPr>
            <a:spAutoFit/>
          </a:bodyPr>
          <a:lstStyle/>
          <a:p>
            <a:r>
              <a:rPr lang="ru-RU" sz="2000" b="1">
                <a:solidFill>
                  <a:srgbClr val="002060"/>
                </a:solidFill>
              </a:rPr>
              <a:t>Воспитатель Горева Р.В.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Группа 4"/>
          <p:cNvGrpSpPr>
            <a:grpSpLocks/>
          </p:cNvGrpSpPr>
          <p:nvPr/>
        </p:nvGrpSpPr>
        <p:grpSpPr bwMode="auto">
          <a:xfrm>
            <a:off x="0" y="0"/>
            <a:ext cx="9144000" cy="6858000"/>
            <a:chOff x="0" y="0"/>
            <a:chExt cx="9144000" cy="6858000"/>
          </a:xfrm>
        </p:grpSpPr>
        <p:pic>
          <p:nvPicPr>
            <p:cNvPr id="22531"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611188" y="584200"/>
              <a:ext cx="7921625"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2" name="Заголовок 1"/>
          <p:cNvSpPr>
            <a:spLocks noGrp="1"/>
          </p:cNvSpPr>
          <p:nvPr>
            <p:ph type="ctrTitle"/>
          </p:nvPr>
        </p:nvSpPr>
        <p:spPr>
          <a:xfrm>
            <a:off x="971550" y="981075"/>
            <a:ext cx="7561263" cy="4895850"/>
          </a:xfrm>
        </p:spPr>
        <p:txBody>
          <a:bodyPr rtlCol="0">
            <a:noAutofit/>
          </a:bodyPr>
          <a:lstStyle/>
          <a:p>
            <a:pPr algn="l" fontAlgn="auto">
              <a:spcAft>
                <a:spcPts val="0"/>
              </a:spcAft>
              <a:defRPr/>
            </a:pPr>
            <a:r>
              <a:rPr lang="ru-RU" sz="2400" b="1" dirty="0">
                <a:solidFill>
                  <a:srgbClr val="FF0000"/>
                </a:solidFill>
              </a:rPr>
              <a:t>Опыт № </a:t>
            </a:r>
            <a:r>
              <a:rPr lang="ru-RU" sz="2400" b="1" dirty="0" smtClean="0">
                <a:solidFill>
                  <a:srgbClr val="FF0000"/>
                </a:solidFill>
              </a:rPr>
              <a:t>5</a:t>
            </a:r>
            <a:br>
              <a:rPr lang="ru-RU" sz="2400" b="1" dirty="0" smtClean="0">
                <a:solidFill>
                  <a:srgbClr val="FF0000"/>
                </a:solidFill>
              </a:rPr>
            </a:br>
            <a:r>
              <a:rPr lang="ru-RU" sz="2200" b="1" dirty="0" smtClean="0">
                <a:solidFill>
                  <a:schemeClr val="accent4">
                    <a:lumMod val="50000"/>
                  </a:schemeClr>
                </a:solidFill>
              </a:rPr>
              <a:t>Можно </a:t>
            </a:r>
            <a:r>
              <a:rPr lang="ru-RU" sz="2200" b="1" dirty="0">
                <a:solidFill>
                  <a:schemeClr val="accent4">
                    <a:lumMod val="50000"/>
                  </a:schemeClr>
                </a:solidFill>
              </a:rPr>
              <a:t> ли</a:t>
            </a:r>
            <a:r>
              <a:rPr lang="ru-RU" sz="2200" b="1" i="1" dirty="0">
                <a:solidFill>
                  <a:schemeClr val="accent4">
                    <a:lumMod val="50000"/>
                  </a:schemeClr>
                </a:solidFill>
              </a:rPr>
              <a:t> </a:t>
            </a:r>
            <a:r>
              <a:rPr lang="ru-RU" sz="2200" b="1" dirty="0">
                <a:solidFill>
                  <a:schemeClr val="accent4">
                    <a:lumMod val="50000"/>
                  </a:schemeClr>
                </a:solidFill>
              </a:rPr>
              <a:t>достать монету из воды, не замочив рук?</a:t>
            </a:r>
            <a:r>
              <a:rPr lang="ru-RU" sz="2200" dirty="0">
                <a:solidFill>
                  <a:schemeClr val="accent4">
                    <a:lumMod val="50000"/>
                  </a:schemeClr>
                </a:solidFill>
              </a:rPr>
              <a:t/>
            </a:r>
            <a:br>
              <a:rPr lang="ru-RU" sz="2200" dirty="0">
                <a:solidFill>
                  <a:schemeClr val="accent4">
                    <a:lumMod val="50000"/>
                  </a:schemeClr>
                </a:solidFill>
              </a:rPr>
            </a:br>
            <a:r>
              <a:rPr lang="ru-RU" sz="2200" b="1" dirty="0">
                <a:solidFill>
                  <a:schemeClr val="accent4">
                    <a:lumMod val="50000"/>
                  </a:schemeClr>
                </a:solidFill>
              </a:rPr>
              <a:t>Как выйти сухим из воды?</a:t>
            </a:r>
            <a:r>
              <a:rPr lang="ru-RU" sz="2200" dirty="0">
                <a:solidFill>
                  <a:schemeClr val="accent4">
                    <a:lumMod val="50000"/>
                  </a:schemeClr>
                </a:solidFill>
              </a:rPr>
              <a:t/>
            </a:r>
            <a:br>
              <a:rPr lang="ru-RU" sz="2200" dirty="0">
                <a:solidFill>
                  <a:schemeClr val="accent4">
                    <a:lumMod val="50000"/>
                  </a:schemeClr>
                </a:solidFill>
              </a:rPr>
            </a:br>
            <a:r>
              <a:rPr lang="ru-RU" sz="2200" dirty="0" smtClean="0">
                <a:solidFill>
                  <a:schemeClr val="accent4">
                    <a:lumMod val="50000"/>
                  </a:schemeClr>
                </a:solidFill>
              </a:rPr>
              <a:t/>
            </a:r>
            <a:br>
              <a:rPr lang="ru-RU" sz="2200" dirty="0" smtClean="0">
                <a:solidFill>
                  <a:schemeClr val="accent4">
                    <a:lumMod val="50000"/>
                  </a:schemeClr>
                </a:solidFill>
              </a:rPr>
            </a:br>
            <a:r>
              <a:rPr lang="ru-RU" sz="2200" dirty="0" smtClean="0"/>
              <a:t>Положите </a:t>
            </a:r>
            <a:r>
              <a:rPr lang="ru-RU" sz="2200" dirty="0"/>
              <a:t>монету на дно тарелки и залейте ее водой.</a:t>
            </a:r>
            <a:br>
              <a:rPr lang="ru-RU" sz="2200" dirty="0"/>
            </a:br>
            <a:r>
              <a:rPr lang="ru-RU" sz="2200" dirty="0"/>
              <a:t>Как ее вынуть, не замочив рук? Тарелку нельзя наклонять.</a:t>
            </a:r>
            <a:br>
              <a:rPr lang="ru-RU" sz="2200" dirty="0"/>
            </a:br>
            <a:r>
              <a:rPr lang="ru-RU" sz="2200" dirty="0"/>
              <a:t>Сложите в комок небольшой клочок газеты, подожгите его, бросьте в пол-литровую банку и сразу же поставьте ее вниз отверстием в воду рядом с монетой. Огонь </a:t>
            </a:r>
            <a:r>
              <a:rPr lang="ru-RU" sz="2200" dirty="0" smtClean="0"/>
              <a:t>потухнет.</a:t>
            </a:r>
            <a:br>
              <a:rPr lang="ru-RU" sz="2200" dirty="0" smtClean="0"/>
            </a:br>
            <a:r>
              <a:rPr lang="ru-RU" sz="2200" dirty="0" smtClean="0"/>
              <a:t>Нагретый </a:t>
            </a:r>
            <a:r>
              <a:rPr lang="ru-RU" sz="2200" dirty="0"/>
              <a:t>воздух выйдет из банки, и благодаря разности атмосферного давления внутри банки вода втянется внутрь банки.</a:t>
            </a:r>
            <a:br>
              <a:rPr lang="ru-RU" sz="2200" dirty="0"/>
            </a:br>
            <a:r>
              <a:rPr lang="ru-RU" sz="2200" dirty="0" smtClean="0"/>
              <a:t>Теперь </a:t>
            </a:r>
            <a:r>
              <a:rPr lang="ru-RU" sz="2200" dirty="0"/>
              <a:t>можно взять монету, не замочив рук.</a:t>
            </a:r>
            <a:br>
              <a:rPr lang="ru-RU" sz="2200" dirty="0"/>
            </a:br>
            <a:endParaRPr lang="ru-RU"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Группа 2"/>
          <p:cNvGrpSpPr>
            <a:grpSpLocks/>
          </p:cNvGrpSpPr>
          <p:nvPr/>
        </p:nvGrpSpPr>
        <p:grpSpPr bwMode="auto">
          <a:xfrm>
            <a:off x="0" y="0"/>
            <a:ext cx="9144000" cy="6858000"/>
            <a:chOff x="0" y="0"/>
            <a:chExt cx="9144000" cy="6858000"/>
          </a:xfrm>
        </p:grpSpPr>
        <p:pic>
          <p:nvPicPr>
            <p:cNvPr id="23555"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611188" y="584200"/>
              <a:ext cx="7921625"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23554" name="Заголовок 1"/>
          <p:cNvSpPr>
            <a:spLocks noGrp="1"/>
          </p:cNvSpPr>
          <p:nvPr>
            <p:ph type="ctrTitle"/>
          </p:nvPr>
        </p:nvSpPr>
        <p:spPr>
          <a:xfrm>
            <a:off x="828675" y="1111250"/>
            <a:ext cx="7415213" cy="4189413"/>
          </a:xfrm>
        </p:spPr>
        <p:txBody>
          <a:bodyPr/>
          <a:lstStyle/>
          <a:p>
            <a:pPr algn="l">
              <a:lnSpc>
                <a:spcPct val="150000"/>
              </a:lnSpc>
            </a:pPr>
            <a:r>
              <a:rPr lang="ru-RU" sz="2400" b="1" smtClean="0">
                <a:solidFill>
                  <a:srgbClr val="FF0000"/>
                </a:solidFill>
                <a:latin typeface="Arial" charset="0"/>
                <a:cs typeface="Arial" charset="0"/>
              </a:rPr>
              <a:t>Опыт № 6</a:t>
            </a:r>
            <a:br>
              <a:rPr lang="ru-RU" sz="2400" b="1" smtClean="0">
                <a:solidFill>
                  <a:srgbClr val="FF0000"/>
                </a:solidFill>
                <a:latin typeface="Arial" charset="0"/>
                <a:cs typeface="Arial" charset="0"/>
              </a:rPr>
            </a:br>
            <a:r>
              <a:rPr lang="ru-RU" sz="2400" i="1" smtClean="0">
                <a:latin typeface="Arial" charset="0"/>
                <a:cs typeface="Arial" charset="0"/>
              </a:rPr>
              <a:t>Накройте стакан с водой (необязательно полный) куском картона. Затем, придерживая картонку рукой, осторожно переверните стакан. Теперь уберите руку. Картонка останется на месте, и вода из стакана не выливается.</a:t>
            </a:r>
            <a:endParaRPr lang="ru-RU"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2"/>
          <p:cNvPicPr>
            <a:picLocks noChangeAspect="1"/>
          </p:cNvPicPr>
          <p:nvPr/>
        </p:nvPicPr>
        <p:blipFill>
          <a:blip r:embed="rId2"/>
          <a:srcRect/>
          <a:stretch>
            <a:fillRect/>
          </a:stretch>
        </p:blipFill>
        <p:spPr bwMode="auto">
          <a:xfrm>
            <a:off x="0" y="0"/>
            <a:ext cx="9324975" cy="6858000"/>
          </a:xfrm>
          <a:prstGeom prst="rect">
            <a:avLst/>
          </a:prstGeom>
          <a:noFill/>
          <a:ln w="9525">
            <a:noFill/>
            <a:miter lim="800000"/>
            <a:headEnd/>
            <a:tailEnd/>
          </a:ln>
        </p:spPr>
      </p:pic>
      <p:sp>
        <p:nvSpPr>
          <p:cNvPr id="2" name="Заголовок 1"/>
          <p:cNvSpPr>
            <a:spLocks noGrp="1"/>
          </p:cNvSpPr>
          <p:nvPr>
            <p:ph type="ctrTitle"/>
          </p:nvPr>
        </p:nvSpPr>
        <p:spPr>
          <a:xfrm>
            <a:off x="685800" y="495300"/>
            <a:ext cx="8062913" cy="5867400"/>
          </a:xfrm>
          <a:solidFill>
            <a:schemeClr val="accent5">
              <a:lumMod val="60000"/>
              <a:lumOff val="40000"/>
            </a:schemeClr>
          </a:solidFill>
        </p:spPr>
        <p:txBody>
          <a:bodyPr rtlCol="0">
            <a:noAutofit/>
          </a:bodyPr>
          <a:lstStyle/>
          <a:p>
            <a:pPr algn="l" fontAlgn="auto">
              <a:spcAft>
                <a:spcPts val="0"/>
              </a:spcAft>
              <a:defRPr/>
            </a:pPr>
            <a:r>
              <a:rPr lang="ru-RU" sz="2400" b="1" dirty="0">
                <a:solidFill>
                  <a:srgbClr val="FF0000"/>
                </a:solidFill>
                <a:latin typeface="Arial" panose="020B0604020202020204" pitchFamily="34" charset="0"/>
                <a:cs typeface="Arial" panose="020B0604020202020204" pitchFamily="34" charset="0"/>
              </a:rPr>
              <a:t>Вывод:</a:t>
            </a: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Главное </a:t>
            </a:r>
            <a:r>
              <a:rPr lang="ru-RU" sz="2400" dirty="0">
                <a:latin typeface="Arial" panose="020B0604020202020204" pitchFamily="34" charset="0"/>
                <a:cs typeface="Arial" panose="020B0604020202020204" pitchFamily="34" charset="0"/>
              </a:rPr>
              <a:t>достоинство экспериментов, опытов которые  мы проводим  с детьми, позволяют ребенку взглянуть на окружающий мир по иному.  Он может увидеть новое в известном и  поменять точку зрения на предметы, явления, ситуации. </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Это </a:t>
            </a:r>
            <a:r>
              <a:rPr lang="ru-RU" sz="2400" dirty="0">
                <a:latin typeface="Arial" panose="020B0604020202020204" pitchFamily="34" charset="0"/>
                <a:cs typeface="Arial" panose="020B0604020202020204" pitchFamily="34" charset="0"/>
              </a:rPr>
              <a:t>расширяет границы познавательной деятельности, нужно лишь придать им необходимую направленность. </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В </a:t>
            </a:r>
            <a:r>
              <a:rPr lang="ru-RU" sz="2400" dirty="0">
                <a:latin typeface="Arial" panose="020B0604020202020204" pitchFamily="34" charset="0"/>
                <a:cs typeface="Arial" panose="020B0604020202020204" pitchFamily="34" charset="0"/>
              </a:rPr>
              <a:t>процессе экспериментирования идет обогащение памяти ребенка, активизируются его мыслительные процессы, так как постоянно возникает необходимость совершать операции анализа и синтеза, сравнения, классификации, обобщения.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2" name="Заголовок 1"/>
          <p:cNvSpPr>
            <a:spLocks noGrp="1"/>
          </p:cNvSpPr>
          <p:nvPr>
            <p:ph type="ctrTitle"/>
          </p:nvPr>
        </p:nvSpPr>
        <p:spPr>
          <a:xfrm>
            <a:off x="4427538" y="2852738"/>
            <a:ext cx="4102100" cy="2808287"/>
          </a:xfrm>
        </p:spPr>
        <p:txBody>
          <a:bodyPr/>
          <a:lstStyle/>
          <a:p>
            <a:r>
              <a:rPr lang="ru-RU" b="1" smtClean="0">
                <a:solidFill>
                  <a:srgbClr val="00B050"/>
                </a:solidFill>
                <a:latin typeface="Arial" charset="0"/>
                <a:cs typeface="Arial" charset="0"/>
              </a:rPr>
              <a:t>СПАСИБО </a:t>
            </a:r>
            <a:br>
              <a:rPr lang="ru-RU" b="1" smtClean="0">
                <a:solidFill>
                  <a:srgbClr val="00B050"/>
                </a:solidFill>
                <a:latin typeface="Arial" charset="0"/>
                <a:cs typeface="Arial" charset="0"/>
              </a:rPr>
            </a:br>
            <a:r>
              <a:rPr lang="ru-RU" b="1" smtClean="0">
                <a:solidFill>
                  <a:srgbClr val="00B050"/>
                </a:solidFill>
                <a:latin typeface="Arial" charset="0"/>
                <a:cs typeface="Arial" charset="0"/>
              </a:rPr>
              <a:t>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971550" y="765175"/>
            <a:ext cx="7921625" cy="2808288"/>
          </a:xfrm>
        </p:spPr>
        <p:txBody>
          <a:bodyPr rtlCol="0">
            <a:normAutofit fontScale="90000"/>
          </a:bodyPr>
          <a:lstStyle/>
          <a:p>
            <a:pPr algn="l" fontAlgn="auto">
              <a:spcAft>
                <a:spcPts val="0"/>
              </a:spcAft>
              <a:defRPr/>
            </a:pPr>
            <a:r>
              <a:rPr lang="ru-RU" b="1" i="1" dirty="0">
                <a:latin typeface="Arial" panose="020B0604020202020204" pitchFamily="34" charset="0"/>
                <a:cs typeface="Arial" panose="020B0604020202020204" pitchFamily="34" charset="0"/>
              </a:rPr>
              <a:t>Расскажи – и я забуду,</a:t>
            </a:r>
            <a:br>
              <a:rPr lang="ru-RU" b="1" i="1" dirty="0">
                <a:latin typeface="Arial" panose="020B0604020202020204" pitchFamily="34" charset="0"/>
                <a:cs typeface="Arial" panose="020B0604020202020204" pitchFamily="34" charset="0"/>
              </a:rPr>
            </a:br>
            <a:r>
              <a:rPr lang="ru-RU" b="1" i="1" dirty="0">
                <a:latin typeface="Arial" panose="020B0604020202020204" pitchFamily="34" charset="0"/>
                <a:cs typeface="Arial" panose="020B0604020202020204" pitchFamily="34" charset="0"/>
              </a:rPr>
              <a:t>покажи – и я запомню,</a:t>
            </a:r>
            <a:br>
              <a:rPr lang="ru-RU" b="1" i="1" dirty="0">
                <a:latin typeface="Arial" panose="020B0604020202020204" pitchFamily="34" charset="0"/>
                <a:cs typeface="Arial" panose="020B0604020202020204" pitchFamily="34" charset="0"/>
              </a:rPr>
            </a:br>
            <a:r>
              <a:rPr lang="ru-RU" b="1" i="1" dirty="0">
                <a:latin typeface="Arial" panose="020B0604020202020204" pitchFamily="34" charset="0"/>
                <a:cs typeface="Arial" panose="020B0604020202020204" pitchFamily="34" charset="0"/>
              </a:rPr>
              <a:t>дай попробовать – и я </a:t>
            </a:r>
            <a:r>
              <a:rPr lang="ru-RU" b="1" i="1" dirty="0" smtClean="0">
                <a:latin typeface="Arial" panose="020B0604020202020204" pitchFamily="34" charset="0"/>
                <a:cs typeface="Arial" panose="020B0604020202020204" pitchFamily="34" charset="0"/>
              </a:rPr>
              <a:t>пойму.</a:t>
            </a:r>
            <a:r>
              <a:rPr lang="ru-RU" sz="3100" dirty="0"/>
              <a:t/>
            </a:r>
            <a:br>
              <a:rPr lang="ru-RU" sz="3100" dirty="0"/>
            </a:br>
            <a:endParaRPr lang="ru-RU" sz="3100" dirty="0"/>
          </a:p>
        </p:txBody>
      </p:sp>
      <p:sp>
        <p:nvSpPr>
          <p:cNvPr id="14339" name="TextBox 3"/>
          <p:cNvSpPr txBox="1">
            <a:spLocks noChangeArrowheads="1"/>
          </p:cNvSpPr>
          <p:nvPr/>
        </p:nvSpPr>
        <p:spPr bwMode="auto">
          <a:xfrm>
            <a:off x="4716463" y="3167063"/>
            <a:ext cx="4248150" cy="523875"/>
          </a:xfrm>
          <a:prstGeom prst="rect">
            <a:avLst/>
          </a:prstGeom>
          <a:noFill/>
          <a:ln w="9525">
            <a:noFill/>
            <a:miter lim="800000"/>
            <a:headEnd/>
            <a:tailEnd/>
          </a:ln>
        </p:spPr>
        <p:txBody>
          <a:bodyPr>
            <a:spAutoFit/>
          </a:bodyPr>
          <a:lstStyle/>
          <a:p>
            <a:r>
              <a:rPr lang="ru-RU" sz="2800" i="1"/>
              <a:t>(Китайская пословица)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Заголовок 1"/>
          <p:cNvSpPr>
            <a:spLocks noGrp="1"/>
          </p:cNvSpPr>
          <p:nvPr>
            <p:ph type="ctrTitle"/>
          </p:nvPr>
        </p:nvSpPr>
        <p:spPr>
          <a:xfrm>
            <a:off x="685800" y="1268413"/>
            <a:ext cx="7772400" cy="3889375"/>
          </a:xfrm>
        </p:spPr>
        <p:txBody>
          <a:bodyPr/>
          <a:lstStyle/>
          <a:p>
            <a:pPr algn="l"/>
            <a:r>
              <a:rPr lang="ru-RU" sz="2400" b="1" smtClean="0">
                <a:latin typeface="Arial" charset="0"/>
                <a:cs typeface="Arial" charset="0"/>
              </a:rPr>
              <a:t>                           </a:t>
            </a:r>
            <a:r>
              <a:rPr lang="ru-RU" sz="2400" b="1" smtClean="0">
                <a:solidFill>
                  <a:srgbClr val="FF0000"/>
                </a:solidFill>
                <a:latin typeface="Arial" charset="0"/>
                <a:cs typeface="Arial" charset="0"/>
              </a:rPr>
              <a:t>Цель мастер-класса</a:t>
            </a:r>
            <a:r>
              <a:rPr lang="ru-RU" sz="2400" b="1" smtClean="0">
                <a:latin typeface="Arial" charset="0"/>
                <a:cs typeface="Arial" charset="0"/>
              </a:rPr>
              <a:t>  </a:t>
            </a:r>
            <a:br>
              <a:rPr lang="ru-RU" sz="2400" b="1" smtClean="0">
                <a:latin typeface="Arial" charset="0"/>
                <a:cs typeface="Arial" charset="0"/>
              </a:rPr>
            </a:br>
            <a:r>
              <a:rPr lang="ru-RU" sz="2400" smtClean="0">
                <a:latin typeface="Arial" charset="0"/>
                <a:cs typeface="Arial" charset="0"/>
              </a:rPr>
              <a:t>Продемонстрировать педагогам некоторые виды экспериментирования с бумагой, картоном, водой.</a:t>
            </a:r>
            <a:br>
              <a:rPr lang="ru-RU" sz="2400" smtClean="0">
                <a:latin typeface="Arial" charset="0"/>
                <a:cs typeface="Arial" charset="0"/>
              </a:rPr>
            </a:br>
            <a:r>
              <a:rPr lang="ru-RU" sz="2400" smtClean="0">
                <a:latin typeface="Arial" charset="0"/>
                <a:cs typeface="Arial" charset="0"/>
              </a:rPr>
              <a:t/>
            </a:r>
            <a:br>
              <a:rPr lang="ru-RU" sz="2400" smtClean="0">
                <a:latin typeface="Arial" charset="0"/>
                <a:cs typeface="Arial" charset="0"/>
              </a:rPr>
            </a:br>
            <a:r>
              <a:rPr lang="ru-RU" sz="2400" smtClean="0">
                <a:latin typeface="Arial" charset="0"/>
                <a:cs typeface="Arial" charset="0"/>
              </a:rPr>
              <a:t>                                    </a:t>
            </a:r>
            <a:r>
              <a:rPr lang="ru-RU" sz="2400" b="1" smtClean="0">
                <a:solidFill>
                  <a:srgbClr val="FF0000"/>
                </a:solidFill>
                <a:latin typeface="Arial" charset="0"/>
                <a:cs typeface="Arial" charset="0"/>
              </a:rPr>
              <a:t>Задачи</a:t>
            </a:r>
            <a:r>
              <a:rPr lang="ru-RU" sz="2400" smtClean="0">
                <a:latin typeface="Arial" charset="0"/>
                <a:cs typeface="Arial" charset="0"/>
              </a:rPr>
              <a:t/>
            </a:r>
            <a:br>
              <a:rPr lang="ru-RU" sz="2400" smtClean="0">
                <a:latin typeface="Arial" charset="0"/>
                <a:cs typeface="Arial" charset="0"/>
              </a:rPr>
            </a:br>
            <a:r>
              <a:rPr lang="ru-RU" sz="2400" smtClean="0">
                <a:latin typeface="Arial" charset="0"/>
                <a:cs typeface="Arial" charset="0"/>
              </a:rPr>
              <a:t>1. Показать, как можно использовать опыты в экспериментальной деятельности детей.</a:t>
            </a:r>
            <a:br>
              <a:rPr lang="ru-RU" sz="2400" smtClean="0">
                <a:latin typeface="Arial" charset="0"/>
                <a:cs typeface="Arial" charset="0"/>
              </a:rPr>
            </a:br>
            <a:r>
              <a:rPr lang="ru-RU" sz="2400" smtClean="0">
                <a:latin typeface="Arial" charset="0"/>
                <a:cs typeface="Arial" charset="0"/>
              </a:rPr>
              <a:t>2. Развивать познавательный интерес к окружающему, умение делиться  приобретенным опытом с другими людьми.</a:t>
            </a:r>
            <a:br>
              <a:rPr lang="ru-RU" sz="2400" smtClean="0">
                <a:latin typeface="Arial" charset="0"/>
                <a:cs typeface="Arial" charset="0"/>
              </a:rPr>
            </a:br>
            <a:endParaRPr lang="ru-RU"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Заголовок 1"/>
          <p:cNvSpPr>
            <a:spLocks noGrp="1"/>
          </p:cNvSpPr>
          <p:nvPr>
            <p:ph type="ctrTitle"/>
          </p:nvPr>
        </p:nvSpPr>
        <p:spPr>
          <a:xfrm>
            <a:off x="468313" y="260350"/>
            <a:ext cx="8207375" cy="6264275"/>
          </a:xfrm>
        </p:spPr>
        <p:txBody>
          <a:bodyPr/>
          <a:lstStyle/>
          <a:p>
            <a:pPr algn="l"/>
            <a:r>
              <a:rPr lang="ru-RU" sz="2000" b="1" smtClean="0">
                <a:solidFill>
                  <a:srgbClr val="FF0000"/>
                </a:solidFill>
                <a:latin typeface="Arial" charset="0"/>
                <a:cs typeface="Arial" charset="0"/>
              </a:rPr>
              <a:t>                                Ход мастер-класса</a:t>
            </a: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     Дети дошкольного возраста по природе своей – пытливые исследователи окружающего мира. В среднем дошкольном возрасте у них развиваются потребности познания этого мира, которые находят отражение в форме поисковой, исследовательской деятельности, направленные на «открытие нового», которая развивает продуктивные формы мышления.   Экспериментирование принципиально отличается от любой другой деятельности тем, что образ цели, определяющий эту деятельность, сам ещё не сформирован и характеризуется неопределённостью, неустойчивостью. В ходе эксперимента он уточняется, проясняется.</a:t>
            </a:r>
            <a:br>
              <a:rPr lang="ru-RU" sz="2000" smtClean="0">
                <a:latin typeface="Arial" charset="0"/>
                <a:cs typeface="Arial" charset="0"/>
              </a:rPr>
            </a:br>
            <a:r>
              <a:rPr lang="ru-RU" sz="2000" smtClean="0">
                <a:latin typeface="Arial" charset="0"/>
                <a:cs typeface="Arial" charset="0"/>
              </a:rPr>
              <a:t>     Дети очень любят играть  и слушать сказки,  поэтому я  решила все опыты показать в виде сказки и игры. Считаю  это эффективным методом, потому что детям легче воспринимать и понимать  новую информацию в близкой для них форме - сказки.</a:t>
            </a:r>
            <a:br>
              <a:rPr lang="ru-RU" sz="2000" smtClean="0">
                <a:latin typeface="Arial" charset="0"/>
                <a:cs typeface="Arial" charset="0"/>
              </a:rPr>
            </a:br>
            <a:r>
              <a:rPr lang="ru-RU" sz="2000" smtClean="0">
                <a:latin typeface="Arial" charset="0"/>
                <a:cs typeface="Arial" charset="0"/>
              </a:rPr>
              <a:t>     И сегодня в форме сказки я хочу показать вам некоторые виды экспериментирования с разными материалами. Сказка называется «Путешествие  Алисы в мир чудес».</a:t>
            </a:r>
            <a:r>
              <a:rPr lang="ru-RU" sz="160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4"/>
          <p:cNvPicPr>
            <a:picLocks noChangeAspect="1"/>
          </p:cNvPicPr>
          <p:nvPr/>
        </p:nvPicPr>
        <p:blipFill>
          <a:blip r:embed="rId2"/>
          <a:srcRect/>
          <a:stretch>
            <a:fillRect/>
          </a:stretch>
        </p:blipFill>
        <p:spPr bwMode="auto">
          <a:xfrm>
            <a:off x="0" y="0"/>
            <a:ext cx="9180513" cy="6858000"/>
          </a:xfrm>
          <a:prstGeom prst="rect">
            <a:avLst/>
          </a:prstGeom>
          <a:noFill/>
          <a:ln w="9525">
            <a:noFill/>
            <a:miter lim="800000"/>
            <a:headEnd/>
            <a:tailEnd/>
          </a:ln>
        </p:spPr>
      </p:pic>
      <p:sp>
        <p:nvSpPr>
          <p:cNvPr id="17410" name="Заголовок 1"/>
          <p:cNvSpPr>
            <a:spLocks noGrp="1"/>
          </p:cNvSpPr>
          <p:nvPr>
            <p:ph type="ctrTitle"/>
          </p:nvPr>
        </p:nvSpPr>
        <p:spPr>
          <a:xfrm>
            <a:off x="2376488" y="307975"/>
            <a:ext cx="6732587" cy="3049588"/>
          </a:xfrm>
        </p:spPr>
        <p:txBody>
          <a:bodyPr/>
          <a:lstStyle/>
          <a:p>
            <a:pPr algn="l"/>
            <a:r>
              <a:rPr lang="ru-RU" sz="2400" smtClean="0">
                <a:latin typeface="Arial" charset="0"/>
                <a:cs typeface="Arial" charset="0"/>
              </a:rPr>
              <a:t>     Жила была девочка, Алиса. Уж очень она была любопытная, как и все дети. Однажды Алиса услышала разговор птиц о том, что они видели в других краях. Ей стало интересно, а что же творится вокруг её дома, ведь она ещё никогда нигде не была. И  Алиса  отправилась   в путешествие по родному краю в поисках приключений.   </a:t>
            </a:r>
            <a:r>
              <a:rPr lang="ru-RU" sz="2400" b="1" smtClean="0">
                <a:latin typeface="Arial" charset="0"/>
                <a:cs typeface="Arial" charset="0"/>
              </a:rPr>
              <a:t> </a:t>
            </a:r>
            <a:r>
              <a:rPr lang="ru-RU" sz="2400" smtClean="0">
                <a:latin typeface="Arial" charset="0"/>
                <a:cs typeface="Arial" charset="0"/>
              </a:rPr>
              <a:t> </a:t>
            </a:r>
            <a:br>
              <a:rPr lang="ru-RU" sz="2400" smtClean="0">
                <a:latin typeface="Arial" charset="0"/>
                <a:cs typeface="Arial" charset="0"/>
              </a:rPr>
            </a:br>
            <a:r>
              <a:rPr lang="ru-RU" sz="2400" smtClean="0">
                <a:latin typeface="Arial" charset="0"/>
                <a:cs typeface="Arial" charset="0"/>
              </a:rPr>
              <a:t>     </a:t>
            </a:r>
          </a:p>
        </p:txBody>
      </p:sp>
      <p:sp>
        <p:nvSpPr>
          <p:cNvPr id="17411" name="TextBox 6"/>
          <p:cNvSpPr txBox="1">
            <a:spLocks noChangeArrowheads="1"/>
          </p:cNvSpPr>
          <p:nvPr/>
        </p:nvSpPr>
        <p:spPr bwMode="auto">
          <a:xfrm>
            <a:off x="4327525" y="3343275"/>
            <a:ext cx="4852988" cy="2678113"/>
          </a:xfrm>
          <a:prstGeom prst="rect">
            <a:avLst/>
          </a:prstGeom>
          <a:noFill/>
          <a:ln w="9525">
            <a:noFill/>
            <a:miter lim="800000"/>
            <a:headEnd/>
            <a:tailEnd/>
          </a:ln>
        </p:spPr>
        <p:txBody>
          <a:bodyPr>
            <a:spAutoFit/>
          </a:bodyPr>
          <a:lstStyle/>
          <a:p>
            <a:r>
              <a:rPr lang="ru-RU" sz="2400"/>
              <a:t>Выйдя за забор, она увидела небольшой пруд, в нем плавало много загадочных цветов, это были кувшинки. Солнышко уже начало всходить и Алиса увидела, как распускаются эти прекрасные цветы.</a:t>
            </a:r>
            <a:endParaRPr lang="ru-RU" sz="24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Группа 3"/>
          <p:cNvGrpSpPr>
            <a:grpSpLocks/>
          </p:cNvGrpSpPr>
          <p:nvPr/>
        </p:nvGrpSpPr>
        <p:grpSpPr bwMode="auto">
          <a:xfrm>
            <a:off x="0" y="0"/>
            <a:ext cx="9144000" cy="6858000"/>
            <a:chOff x="0" y="0"/>
            <a:chExt cx="9144000" cy="6858000"/>
          </a:xfrm>
        </p:grpSpPr>
        <p:pic>
          <p:nvPicPr>
            <p:cNvPr id="18435"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611188" y="584200"/>
              <a:ext cx="7921625"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18434" name="Заголовок 1"/>
          <p:cNvSpPr>
            <a:spLocks noGrp="1"/>
          </p:cNvSpPr>
          <p:nvPr>
            <p:ph type="ctrTitle"/>
          </p:nvPr>
        </p:nvSpPr>
        <p:spPr>
          <a:xfrm>
            <a:off x="900113" y="1196975"/>
            <a:ext cx="7127875" cy="4248150"/>
          </a:xfrm>
        </p:spPr>
        <p:txBody>
          <a:bodyPr/>
          <a:lstStyle/>
          <a:p>
            <a:pPr algn="l">
              <a:lnSpc>
                <a:spcPct val="150000"/>
              </a:lnSpc>
            </a:pPr>
            <a:r>
              <a:rPr lang="ru-RU" sz="2400" b="1" smtClean="0">
                <a:solidFill>
                  <a:srgbClr val="FF0000"/>
                </a:solidFill>
                <a:latin typeface="Arial" charset="0"/>
                <a:cs typeface="Arial" charset="0"/>
              </a:rPr>
              <a:t>Опыт № 1</a:t>
            </a:r>
            <a:r>
              <a:rPr lang="ru-RU" sz="2400" smtClean="0">
                <a:latin typeface="Arial" charset="0"/>
                <a:cs typeface="Arial" charset="0"/>
              </a:rPr>
              <a:t/>
            </a:r>
            <a:br>
              <a:rPr lang="ru-RU" sz="2400" smtClean="0">
                <a:latin typeface="Arial" charset="0"/>
                <a:cs typeface="Arial" charset="0"/>
              </a:rPr>
            </a:br>
            <a:r>
              <a:rPr lang="ru-RU" sz="2400" i="1" smtClean="0">
                <a:latin typeface="Arial" charset="0"/>
                <a:cs typeface="Arial" charset="0"/>
              </a:rPr>
              <a:t>Вырежьте из цветной бумаги цветы с длинными лепестками. При помощи карандаша закрутите лепестки к центру. А теперь опустите кувшинки  на воду, налитую в таз. Буквально на ваших глазах лепестки цветов начнут распускаться.</a:t>
            </a:r>
            <a:endParaRPr lang="ru-RU"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Группа 4"/>
          <p:cNvGrpSpPr>
            <a:grpSpLocks/>
          </p:cNvGrpSpPr>
          <p:nvPr/>
        </p:nvGrpSpPr>
        <p:grpSpPr bwMode="auto">
          <a:xfrm>
            <a:off x="0" y="0"/>
            <a:ext cx="9144000" cy="6858000"/>
            <a:chOff x="0" y="0"/>
            <a:chExt cx="9144000" cy="6858000"/>
          </a:xfrm>
        </p:grpSpPr>
        <p:pic>
          <p:nvPicPr>
            <p:cNvPr id="19459" name="Рисунок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611188" y="584200"/>
              <a:ext cx="7921625"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19458" name="Заголовок 1"/>
          <p:cNvSpPr>
            <a:spLocks noGrp="1"/>
          </p:cNvSpPr>
          <p:nvPr>
            <p:ph type="ctrTitle"/>
          </p:nvPr>
        </p:nvSpPr>
        <p:spPr>
          <a:xfrm>
            <a:off x="755650" y="800100"/>
            <a:ext cx="7561263" cy="5005388"/>
          </a:xfrm>
        </p:spPr>
        <p:txBody>
          <a:bodyPr/>
          <a:lstStyle/>
          <a:p>
            <a:pPr algn="l"/>
            <a:r>
              <a:rPr lang="ru-RU" sz="2400" b="1" smtClean="0">
                <a:solidFill>
                  <a:srgbClr val="FF0000"/>
                </a:solidFill>
                <a:latin typeface="Arial" charset="0"/>
                <a:cs typeface="Arial" charset="0"/>
              </a:rPr>
              <a:t>Опыт № 2</a:t>
            </a:r>
            <a:br>
              <a:rPr lang="ru-RU" sz="2400" b="1" smtClean="0">
                <a:solidFill>
                  <a:srgbClr val="FF0000"/>
                </a:solidFill>
                <a:latin typeface="Arial" charset="0"/>
                <a:cs typeface="Arial" charset="0"/>
              </a:rPr>
            </a:br>
            <a:r>
              <a:rPr lang="ru-RU" sz="2400" smtClean="0">
                <a:solidFill>
                  <a:srgbClr val="FF0000"/>
                </a:solidFill>
                <a:latin typeface="Arial" charset="0"/>
                <a:cs typeface="Arial" charset="0"/>
              </a:rPr>
              <a:t/>
            </a:r>
            <a:br>
              <a:rPr lang="ru-RU" sz="2400" smtClean="0">
                <a:solidFill>
                  <a:srgbClr val="FF0000"/>
                </a:solidFill>
                <a:latin typeface="Arial" charset="0"/>
                <a:cs typeface="Arial" charset="0"/>
              </a:rPr>
            </a:br>
            <a:r>
              <a:rPr lang="ru-RU" sz="2200" i="1" smtClean="0">
                <a:latin typeface="Arial" charset="0"/>
                <a:cs typeface="Arial" charset="0"/>
              </a:rPr>
              <a:t>Возьмите стакан со свежей газированной водой или лимонадом и бросьте в нее виноградинку. Она чуть тяжелее воды и опустится на дно. Но на нее тут же начнут садиться пузырьки газа, похожие на маленькие воздушные шарики. Вскоре их станет так много, что виноградинка всплывет.</a:t>
            </a:r>
            <a:br>
              <a:rPr lang="ru-RU" sz="2200" i="1" smtClean="0">
                <a:latin typeface="Arial" charset="0"/>
                <a:cs typeface="Arial" charset="0"/>
              </a:rPr>
            </a:br>
            <a:r>
              <a:rPr lang="ru-RU" sz="2200" smtClean="0">
                <a:latin typeface="Arial" charset="0"/>
                <a:cs typeface="Arial" charset="0"/>
              </a:rPr>
              <a:t/>
            </a:r>
            <a:br>
              <a:rPr lang="ru-RU" sz="2200" smtClean="0">
                <a:latin typeface="Arial" charset="0"/>
                <a:cs typeface="Arial" charset="0"/>
              </a:rPr>
            </a:br>
            <a:endParaRPr lang="ru-RU" sz="220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Группа 4"/>
          <p:cNvGrpSpPr>
            <a:grpSpLocks/>
          </p:cNvGrpSpPr>
          <p:nvPr/>
        </p:nvGrpSpPr>
        <p:grpSpPr bwMode="auto">
          <a:xfrm>
            <a:off x="0" y="0"/>
            <a:ext cx="9144000" cy="6858000"/>
            <a:chOff x="0" y="0"/>
            <a:chExt cx="9144000" cy="6858000"/>
          </a:xfrm>
        </p:grpSpPr>
        <p:pic>
          <p:nvPicPr>
            <p:cNvPr id="20483" name="Рисунок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611188" y="584200"/>
              <a:ext cx="7921625"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20482" name="Заголовок 1"/>
          <p:cNvSpPr>
            <a:spLocks noGrp="1"/>
          </p:cNvSpPr>
          <p:nvPr>
            <p:ph type="ctrTitle"/>
          </p:nvPr>
        </p:nvSpPr>
        <p:spPr>
          <a:xfrm>
            <a:off x="1079500" y="1700213"/>
            <a:ext cx="6985000" cy="2736850"/>
          </a:xfrm>
        </p:spPr>
        <p:txBody>
          <a:bodyPr/>
          <a:lstStyle/>
          <a:p>
            <a:pPr algn="l">
              <a:lnSpc>
                <a:spcPct val="150000"/>
              </a:lnSpc>
            </a:pPr>
            <a:r>
              <a:rPr lang="ru-RU" sz="2400" b="1" smtClean="0">
                <a:solidFill>
                  <a:srgbClr val="FF0000"/>
                </a:solidFill>
                <a:latin typeface="Arial" charset="0"/>
                <a:cs typeface="Arial" charset="0"/>
              </a:rPr>
              <a:t>Опыт № 3</a:t>
            </a:r>
            <a:r>
              <a:rPr lang="en-US" sz="2400" b="1" smtClean="0">
                <a:solidFill>
                  <a:srgbClr val="FF0000"/>
                </a:solidFill>
                <a:latin typeface="Arial" charset="0"/>
                <a:cs typeface="Arial" charset="0"/>
              </a:rPr>
              <a:t/>
            </a:r>
            <a:br>
              <a:rPr lang="en-US" sz="2400" b="1" smtClean="0">
                <a:solidFill>
                  <a:srgbClr val="FF0000"/>
                </a:solidFill>
                <a:latin typeface="Arial" charset="0"/>
                <a:cs typeface="Arial" charset="0"/>
              </a:rPr>
            </a:br>
            <a:r>
              <a:rPr lang="ru-RU" sz="2400" smtClean="0">
                <a:latin typeface="Arial" charset="0"/>
                <a:cs typeface="Arial" charset="0"/>
              </a:rPr>
              <a:t>Взять два примерно одинаковых апельсина и опустить их в таз с водой. Оба апельсина будут плавать. Если же один из них очистить от кожуры, то он утонет.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Группа 2"/>
          <p:cNvGrpSpPr>
            <a:grpSpLocks/>
          </p:cNvGrpSpPr>
          <p:nvPr/>
        </p:nvGrpSpPr>
        <p:grpSpPr bwMode="auto">
          <a:xfrm>
            <a:off x="0" y="0"/>
            <a:ext cx="9144000" cy="6858000"/>
            <a:chOff x="0" y="0"/>
            <a:chExt cx="9144000" cy="6858000"/>
          </a:xfrm>
        </p:grpSpPr>
        <p:pic>
          <p:nvPicPr>
            <p:cNvPr id="21507"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611188" y="584200"/>
              <a:ext cx="7921625"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21506" name="Заголовок 1"/>
          <p:cNvSpPr>
            <a:spLocks noGrp="1"/>
          </p:cNvSpPr>
          <p:nvPr>
            <p:ph type="ctrTitle"/>
          </p:nvPr>
        </p:nvSpPr>
        <p:spPr>
          <a:xfrm>
            <a:off x="846138" y="1196975"/>
            <a:ext cx="7451725" cy="3671888"/>
          </a:xfrm>
        </p:spPr>
        <p:txBody>
          <a:bodyPr/>
          <a:lstStyle/>
          <a:p>
            <a:pPr algn="l">
              <a:lnSpc>
                <a:spcPct val="150000"/>
              </a:lnSpc>
            </a:pPr>
            <a:r>
              <a:rPr lang="ru-RU" sz="2400" b="1" smtClean="0">
                <a:solidFill>
                  <a:srgbClr val="FF0000"/>
                </a:solidFill>
                <a:latin typeface="Arial" charset="0"/>
                <a:cs typeface="Arial" charset="0"/>
              </a:rPr>
              <a:t>Опыт № 4</a:t>
            </a:r>
            <a:br>
              <a:rPr lang="ru-RU" sz="2400" b="1" smtClean="0">
                <a:solidFill>
                  <a:srgbClr val="FF0000"/>
                </a:solidFill>
                <a:latin typeface="Arial" charset="0"/>
                <a:cs typeface="Arial" charset="0"/>
              </a:rPr>
            </a:br>
            <a:r>
              <a:rPr lang="ru-RU" sz="2400" i="1" smtClean="0">
                <a:latin typeface="Arial" charset="0"/>
                <a:cs typeface="Arial" charset="0"/>
              </a:rPr>
              <a:t>Вам понадобится 5 спичек.  Надломите их посредине, согните под прямым углом и положите на блюдце.  Капните несколько капель воды на сгибы спичек. Наблюдайте. Постепенно спички начнут расправляться и образуют звезду.</a:t>
            </a:r>
            <a:endParaRPr lang="ru-RU" sz="2400" smtClean="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593</Words>
  <Application>Microsoft Office PowerPoint</Application>
  <PresentationFormat>Экран (4:3)</PresentationFormat>
  <Paragraphs>16</Paragraphs>
  <Slides>13</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13</vt:i4>
      </vt:variant>
    </vt:vector>
  </HeadingPairs>
  <TitlesOfParts>
    <vt:vector size="16" baseType="lpstr">
      <vt:lpstr>Calibri</vt:lpstr>
      <vt:lpstr>Arial</vt:lpstr>
      <vt:lpstr>Тема Office</vt:lpstr>
      <vt:lpstr>Мастер-класс  для педагогов по экспериментированию  с разными материалами </vt:lpstr>
      <vt:lpstr>Расскажи – и я забуду, покажи – и я запомню, дай попробовать – и я пойму. </vt:lpstr>
      <vt:lpstr>                           Цель мастер-класса   Продемонстрировать педагогам некоторые виды экспериментирования с бумагой, картоном, водой.                                      Задачи 1. Показать, как можно использовать опыты в экспериментальной деятельности детей. 2. Развивать познавательный интерес к окружающему, умение делиться  приобретенным опытом с другими людьми. </vt:lpstr>
      <vt:lpstr>                                Ход мастер-класса      Дети дошкольного возраста по природе своей – пытливые исследователи окружающего мира. В среднем дошкольном возрасте у них развиваются потребности познания этого мира, которые находят отражение в форме поисковой, исследовательской деятельности, направленные на «открытие нового», которая развивает продуктивные формы мышления.   Экспериментирование принципиально отличается от любой другой деятельности тем, что образ цели, определяющий эту деятельность, сам ещё не сформирован и характеризуется неопределённостью, неустойчивостью. В ходе эксперимента он уточняется, проясняется.      Дети очень любят играть  и слушать сказки,  поэтому я  решила все опыты показать в виде сказки и игры. Считаю  это эффективным методом, потому что детям легче воспринимать и понимать  новую информацию в близкой для них форме - сказки.      И сегодня в форме сказки я хочу показать вам некоторые виды экспериментирования с разными материалами. Сказка называется «Путешествие  Алисы в мир чудес». </vt:lpstr>
      <vt:lpstr>     Жила была девочка, Алиса. Уж очень она была любопытная, как и все дети. Однажды Алиса услышала разговор птиц о том, что они видели в других краях. Ей стало интересно, а что же творится вокруг её дома, ведь она ещё никогда нигде не была. И  Алиса  отправилась   в путешествие по родному краю в поисках приключений.           </vt:lpstr>
      <vt:lpstr>Опыт № 1 Вырежьте из цветной бумаги цветы с длинными лепестками. При помощи карандаша закрутите лепестки к центру. А теперь опустите кувшинки  на воду, налитую в таз. Буквально на ваших глазах лепестки цветов начнут распускаться.</vt:lpstr>
      <vt:lpstr>Опыт № 2  Возьмите стакан со свежей газированной водой или лимонадом и бросьте в нее виноградинку. Она чуть тяжелее воды и опустится на дно. Но на нее тут же начнут садиться пузырьки газа, похожие на маленькие воздушные шарики. Вскоре их станет так много, что виноградинка всплывет.  </vt:lpstr>
      <vt:lpstr>Опыт № 3 Взять два примерно одинаковых апельсина и опустить их в таз с водой. Оба апельсина будут плавать. Если же один из них очистить от кожуры, то он утонет.</vt:lpstr>
      <vt:lpstr>Опыт № 4 Вам понадобится 5 спичек.  Надломите их посредине, согните под прямым углом и положите на блюдце.  Капните несколько капель воды на сгибы спичек. Наблюдайте. Постепенно спички начнут расправляться и образуют звезду.</vt:lpstr>
      <vt:lpstr>Опыт № 5 Можно  ли достать монету из воды, не замочив рук? Как выйти сухим из воды?  Положите монету на дно тарелки и залейте ее водой. Как ее вынуть, не замочив рук? Тарелку нельзя наклонять. Сложите в комок небольшой клочок газеты, подожгите его, бросьте в пол-литровую банку и сразу же поставьте ее вниз отверстием в воду рядом с монетой. Огонь потухнет. Нагретый воздух выйдет из банки, и благодаря разности атмосферного давления внутри банки вода втянется внутрь банки. Теперь можно взять монету, не замочив рук. </vt:lpstr>
      <vt:lpstr>Опыт № 6 Накройте стакан с водой (необязательно полный) куском картона. Затем, придерживая картонку рукой, осторожно переверните стакан. Теперь уберите руку. Картонка останется на месте, и вода из стакана не выливается.</vt:lpstr>
      <vt:lpstr>Вывод:   Главное достоинство экспериментов, опытов которые  мы проводим  с детьми, позволяют ребенку взглянуть на окружающий мир по иному.  Он может увидеть новое в известном и  поменять точку зрения на предметы, явления, ситуации.  Это расширяет границы познавательной деятельности, нужно лишь придать им необходимую направленность.  В процессе экспериментирования идет обогащение памяти ребенка, активизируются его мыслительные процессы, так как постоянно возникает необходимость совершать операции анализа и синтеза, сравнения, классификации, обобщения.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для педагогов по экспериментированию с разными материалами    Воспитатель Бородавкина Р.В.</dc:title>
  <dc:creator>User</dc:creator>
  <cp:lastModifiedBy>user</cp:lastModifiedBy>
  <cp:revision>27</cp:revision>
  <dcterms:created xsi:type="dcterms:W3CDTF">2023-01-23T12:10:28Z</dcterms:created>
  <dcterms:modified xsi:type="dcterms:W3CDTF">2023-07-04T12:09:44Z</dcterms:modified>
</cp:coreProperties>
</file>