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86" r:id="rId12"/>
    <p:sldId id="267" r:id="rId13"/>
    <p:sldId id="271" r:id="rId14"/>
    <p:sldId id="287" r:id="rId15"/>
    <p:sldId id="272" r:id="rId16"/>
    <p:sldId id="273" r:id="rId17"/>
    <p:sldId id="288" r:id="rId18"/>
    <p:sldId id="274" r:id="rId19"/>
    <p:sldId id="275" r:id="rId20"/>
    <p:sldId id="279" r:id="rId21"/>
    <p:sldId id="278" r:id="rId22"/>
    <p:sldId id="289" r:id="rId23"/>
    <p:sldId id="280" r:id="rId24"/>
    <p:sldId id="281" r:id="rId25"/>
    <p:sldId id="290" r:id="rId26"/>
    <p:sldId id="282" r:id="rId27"/>
    <p:sldId id="283" r:id="rId28"/>
    <p:sldId id="291" r:id="rId29"/>
    <p:sldId id="294" r:id="rId30"/>
    <p:sldId id="285" r:id="rId31"/>
    <p:sldId id="292" r:id="rId32"/>
    <p:sldId id="293" r:id="rId33"/>
    <p:sldId id="28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1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34BAC3-CABE-49AD-ABA5-930597D9B1C4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14E67E-159E-4ED9-9340-05504222B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B059E-C7B7-4818-96BF-2488C5BA38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F442-AEAA-4EFB-9E78-45BFAF967680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FA2B-62FF-4B5A-9854-651946310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6C47-7036-4BB8-9BDB-6FC3530B19D1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E4B0-2423-4173-9921-E3812CCA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4FE6-36C0-4188-8F42-C633C4D9F282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2BF3-9578-480B-BE17-E59BB4C77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750CC3-CD23-4219-A596-4DB4254EB1DC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F59935-46E2-4A8C-94C9-8A070ED9A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2E73-063C-482C-89E9-0398A55F4EAD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43A0-F5F8-4A12-9318-35185E4E7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F2F9-DB27-484E-A35A-AB95DD3E9EDF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7287-82A3-482D-A2B1-B734F3E14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312E2-F79E-4650-9F84-4E9E0DB87C2E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BC9C-0123-4E17-AF93-2056E377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1ACB95-A116-40D8-9438-A457E9FAEEC2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12B5F9-9402-4A28-B962-242BF883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3C8C-433D-4E41-B818-A040DDBE46A9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C516-8380-4A3E-82A8-0EAA581FD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60253A-5510-4B0B-BC92-EDE252E00461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5DAD41-D616-43CF-AA32-F998FC8B2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E9ACF2-B820-4D42-82D6-20254617F13C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CD414B-42CC-4A59-A6CE-443F5D015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954991E-7532-48AA-B706-0E4F6EDC07AE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5836595-170B-47EB-9138-06D01BB5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08" r:id="rId4"/>
    <p:sldLayoutId id="2147483709" r:id="rId5"/>
    <p:sldLayoutId id="2147483716" r:id="rId6"/>
    <p:sldLayoutId id="2147483710" r:id="rId7"/>
    <p:sldLayoutId id="2147483717" r:id="rId8"/>
    <p:sldLayoutId id="2147483718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D398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6D3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6D7E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Happy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" y="2286000"/>
            <a:ext cx="83058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Здоровый образ жизни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52400"/>
            <a:ext cx="736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/>
              </a:rPr>
              <a:t>Чтобы у вас был здоровый и полноценный сон, нужно перед сном:</a:t>
            </a:r>
          </a:p>
          <a:p>
            <a:r>
              <a:rPr lang="ru-RU">
                <a:latin typeface="Century Schoolbook"/>
              </a:rPr>
              <a:t>1) Мыть ноги, руки, принимать душ.</a:t>
            </a:r>
          </a:p>
          <a:p>
            <a:r>
              <a:rPr lang="ru-RU">
                <a:latin typeface="Century Schoolbook"/>
              </a:rPr>
              <a:t>2) Чистить зубы.</a:t>
            </a:r>
          </a:p>
          <a:p>
            <a:r>
              <a:rPr lang="ru-RU">
                <a:latin typeface="Century Schoolbook"/>
              </a:rPr>
              <a:t>3) Проветривать комнату.</a:t>
            </a:r>
          </a:p>
          <a:p>
            <a:r>
              <a:rPr lang="ru-RU">
                <a:latin typeface="Century Schoolbook"/>
              </a:rPr>
              <a:t>4) Гулять на свежем воздухе.</a:t>
            </a:r>
          </a:p>
          <a:p>
            <a:r>
              <a:rPr lang="ru-RU">
                <a:latin typeface="Century Schoolbook"/>
              </a:rPr>
              <a:t>5) Спать на жёсткой постели, на спине.</a:t>
            </a:r>
          </a:p>
          <a:p>
            <a:endParaRPr lang="ru-RU">
              <a:latin typeface="Century Schoolbook"/>
            </a:endParaRPr>
          </a:p>
        </p:txBody>
      </p:sp>
      <p:pic>
        <p:nvPicPr>
          <p:cNvPr id="5" name="Picture 5" descr="C:\Documents and Settings\Cветлана\Рабочий стол\КартинкиСон\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78658">
            <a:off x="457200" y="2174875"/>
            <a:ext cx="22145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Cветлана\Рабочий стол\КартинкиСон\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8714">
            <a:off x="5756275" y="1266825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чет про ноги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05000"/>
            <a:ext cx="20177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ровать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419600"/>
            <a:ext cx="42672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есок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37224">
            <a:off x="661988" y="3957638"/>
            <a:ext cx="22891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860425" y="3505200"/>
            <a:ext cx="2895600" cy="1524000"/>
            <a:chOff x="860646" y="3505067"/>
            <a:chExt cx="2895600" cy="1524000"/>
          </a:xfrm>
        </p:grpSpPr>
        <p:sp>
          <p:nvSpPr>
            <p:cNvPr id="11" name="Овал 10"/>
            <p:cNvSpPr/>
            <p:nvPr/>
          </p:nvSpPr>
          <p:spPr>
            <a:xfrm rot="14975385">
              <a:off x="1546446" y="2819267"/>
              <a:ext cx="1524000" cy="2895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0921052">
              <a:off x="1641696" y="4062280"/>
              <a:ext cx="1062038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СОН</a:t>
              </a: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638175" y="-127000"/>
            <a:ext cx="5229225" cy="4699000"/>
            <a:chOff x="638219" y="-127481"/>
            <a:chExt cx="5229181" cy="4699481"/>
          </a:xfrm>
        </p:grpSpPr>
        <p:grpSp>
          <p:nvGrpSpPr>
            <p:cNvPr id="18436" name="Группа 17"/>
            <p:cNvGrpSpPr>
              <a:grpSpLocks/>
            </p:cNvGrpSpPr>
            <p:nvPr/>
          </p:nvGrpSpPr>
          <p:grpSpPr bwMode="auto">
            <a:xfrm>
              <a:off x="638219" y="-127481"/>
              <a:ext cx="5229181" cy="4699481"/>
              <a:chOff x="638219" y="-127481"/>
              <a:chExt cx="5229181" cy="4699481"/>
            </a:xfrm>
          </p:grpSpPr>
          <p:sp>
            <p:nvSpPr>
              <p:cNvPr id="16" name="Овал 15"/>
              <p:cNvSpPr/>
              <p:nvPr/>
            </p:nvSpPr>
            <p:spPr>
              <a:xfrm rot="19536277">
                <a:off x="2436842" y="-127481"/>
                <a:ext cx="1523987" cy="28958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П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И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Т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Н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И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Е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 rot="17541430">
                <a:off x="1323929" y="1103118"/>
                <a:ext cx="1524156" cy="289557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3048024" y="1904727"/>
                <a:ext cx="2819376" cy="266727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no Pro Smbd Caption" pitchFamily="18" charset="0"/>
                  </a:rPr>
                  <a:t>ЗДОРОВЫЙ ОБРАЗ ЖИЗНИ</a:t>
                </a:r>
              </a:p>
            </p:txBody>
          </p:sp>
        </p:grpSp>
        <p:sp>
          <p:nvSpPr>
            <p:cNvPr id="18437" name="TextBox 20"/>
            <p:cNvSpPr txBox="1">
              <a:spLocks noChangeArrowheads="1"/>
            </p:cNvSpPr>
            <p:nvPr/>
          </p:nvSpPr>
          <p:spPr bwMode="auto">
            <a:xfrm rot="1142752">
              <a:off x="995254" y="2132856"/>
              <a:ext cx="15824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Arial Black" pitchFamily="34" charset="0"/>
                </a:rPr>
                <a:t>СПОРТ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appy\Desktop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248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71600" y="5181600"/>
            <a:ext cx="594906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ГИГИЕНА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4800" y="533400"/>
            <a:ext cx="830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Calibri" pitchFamily="34" charset="0"/>
                <a:cs typeface="Times New Roman" pitchFamily="18" charset="0"/>
              </a:rPr>
              <a:t>Здоровый образ жизни включает в себя ГИГИЕНУ.</a:t>
            </a:r>
            <a:endParaRPr lang="ru-RU" sz="1600"/>
          </a:p>
          <a:p>
            <a:pPr eaLnBrk="0" hangingPunct="0"/>
            <a:r>
              <a:rPr lang="ru-RU" sz="1600">
                <a:latin typeface="Calibri" pitchFamily="34" charset="0"/>
                <a:cs typeface="Times New Roman" pitchFamily="18" charset="0"/>
              </a:rPr>
              <a:t>Гигиена нужна для того, чтобы человек был здоров и меньше болел.</a:t>
            </a:r>
            <a:endParaRPr lang="ru-RU" sz="1600"/>
          </a:p>
          <a:p>
            <a:pPr eaLnBrk="0" hangingPunct="0"/>
            <a:r>
              <a:rPr lang="ru-RU" sz="1600">
                <a:latin typeface="Calibri" pitchFamily="34" charset="0"/>
                <a:cs typeface="Times New Roman" pitchFamily="18" charset="0"/>
              </a:rPr>
              <a:t>Душ нужно принимать каждый день два раза .Утром и вечером. Мыть нужно и носик, и ручки и ножки, и ушки и все, все, все. Два раза в день утром и вечером нужно чистить зубы. А сколько раз в день ты чистишь зубы?</a:t>
            </a:r>
            <a:endParaRPr lang="ru-RU" sz="1600"/>
          </a:p>
        </p:txBody>
      </p:sp>
      <p:pic>
        <p:nvPicPr>
          <p:cNvPr id="20483" name="Picture 2" descr="C:\Users\Happy\Desktop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5140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 rot="520364">
            <a:off x="3105150" y="3863975"/>
            <a:ext cx="1524000" cy="2895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8175" y="-127000"/>
            <a:ext cx="5229225" cy="5156200"/>
            <a:chOff x="638219" y="-127481"/>
            <a:chExt cx="5229181" cy="5156548"/>
          </a:xfrm>
        </p:grpSpPr>
        <p:sp>
          <p:nvSpPr>
            <p:cNvPr id="16" name="Овал 15"/>
            <p:cNvSpPr/>
            <p:nvPr/>
          </p:nvSpPr>
          <p:spPr>
            <a:xfrm rot="19536277">
              <a:off x="2436842" y="-127481"/>
              <a:ext cx="1523987" cy="289579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 rot="14975385">
              <a:off x="1546204" y="2819228"/>
              <a:ext cx="1524103" cy="289557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7541430">
              <a:off x="1323955" y="1103025"/>
              <a:ext cx="1524103" cy="289557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048024" y="1904656"/>
              <a:ext cx="2819376" cy="26671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no Pro Smbd Caption" pitchFamily="18" charset="0"/>
                </a:rPr>
                <a:t>ЗДОРОВЫЙ ОБРАЗ ЖИЗНИ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20921052">
              <a:off x="1641511" y="4062215"/>
              <a:ext cx="1062029" cy="5223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СОН</a:t>
              </a:r>
            </a:p>
          </p:txBody>
        </p:sp>
        <p:sp>
          <p:nvSpPr>
            <p:cNvPr id="21513" name="TextBox 20"/>
            <p:cNvSpPr txBox="1">
              <a:spLocks noChangeArrowheads="1"/>
            </p:cNvSpPr>
            <p:nvPr/>
          </p:nvSpPr>
          <p:spPr bwMode="auto">
            <a:xfrm rot="1142752">
              <a:off x="995254" y="2132856"/>
              <a:ext cx="15824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Arial Black" pitchFamily="34" charset="0"/>
                </a:rPr>
                <a:t>СПОРТ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de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7800" y="2667000"/>
            <a:ext cx="674838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ПРОГУЛКИ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457200"/>
            <a:ext cx="8940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Также необходимы ПРОГУЛКИ. Свежий воздух 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правильной работы всех жизненно важных систем организма,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том числе мозга, что особенно важно для развития. Прогулки пешком на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свежем воздухе оказывают очень полезное влияние на организм человека. 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Помимо общего укрепляющего воздействия происходит ряд изменений: 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учащается дыхание, усиливается работа сердца, кровеносная система работает 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лучше. </a:t>
            </a:r>
          </a:p>
        </p:txBody>
      </p:sp>
      <p:pic>
        <p:nvPicPr>
          <p:cNvPr id="23555" name="Picture 2" descr="C:\Users\Happy\Desktop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5832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 rot="19286631">
            <a:off x="4927600" y="3587750"/>
            <a:ext cx="1524000" cy="2895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8175" y="-127000"/>
            <a:ext cx="5229225" cy="6886575"/>
            <a:chOff x="638219" y="-127481"/>
            <a:chExt cx="5229181" cy="6887133"/>
          </a:xfrm>
        </p:grpSpPr>
        <p:sp>
          <p:nvSpPr>
            <p:cNvPr id="16" name="Овал 15"/>
            <p:cNvSpPr/>
            <p:nvPr/>
          </p:nvSpPr>
          <p:spPr>
            <a:xfrm rot="19536277">
              <a:off x="2436842" y="-127481"/>
              <a:ext cx="1523987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 rot="520364">
              <a:off x="3105173" y="3863817"/>
              <a:ext cx="1523987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4975385">
              <a:off x="1546193" y="2819287"/>
              <a:ext cx="1524123" cy="289557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7541430">
              <a:off x="1323945" y="1103061"/>
              <a:ext cx="1524123" cy="289557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048024" y="1904684"/>
              <a:ext cx="2819376" cy="2667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no Pro Smbd Caption" pitchFamily="18" charset="0"/>
                </a:rPr>
                <a:t>ЗДОРОВЫЙ ОБРАЗ ЖИЗНИ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20921052">
              <a:off x="1641511" y="4062271"/>
              <a:ext cx="1062029" cy="522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СОН</a:t>
              </a:r>
            </a:p>
          </p:txBody>
        </p:sp>
        <p:sp>
          <p:nvSpPr>
            <p:cNvPr id="24586" name="TextBox 20"/>
            <p:cNvSpPr txBox="1">
              <a:spLocks noChangeArrowheads="1"/>
            </p:cNvSpPr>
            <p:nvPr/>
          </p:nvSpPr>
          <p:spPr bwMode="auto">
            <a:xfrm rot="1142752">
              <a:off x="995254" y="2132856"/>
              <a:ext cx="15824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Arial Black" pitchFamily="34" charset="0"/>
                </a:rPr>
                <a:t>СПОРТ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2590800"/>
            <a:ext cx="656622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РЕЖИМ ДНЯ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Режим дня — это распорядок всех дел и действий, которые тебе нужно совершить в течение дня. Организм человека обладает способностью привыкать к соблюдению внутреннего расписания и не любит, когда его нарушают.</a:t>
            </a:r>
            <a:endParaRPr lang="ru-RU" sz="2400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2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  Иногда бывает — пора вставать, а глаза не открываются. Наступило время обеда, а аппетита нет. Пора спать, а сон куда-то убежал. Это может означать только одно — ты всё делал, когда придётся, и организм взбунтовался. Режим дня — один из серьёзных помощников в сохранении твоего здоровья.</a:t>
            </a:r>
            <a:endParaRPr lang="ru-RU" sz="2400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2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   Особенно важно научиться соблюдать правильный режим дня школьникам. Если ты привыкнешь ложиться спать, вставать утром, гулять, читать, готовить уроки в одно и то же время, твоему организму будет легко работать, и ты всегда будешь чувствовать себя здоровым и бодрым.</a:t>
            </a:r>
            <a:endParaRPr lang="ru-RU" sz="240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appy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75215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95400" y="685800"/>
            <a:ext cx="561826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ПИТАНИЕ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65532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7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 Пример</a:t>
            </a:r>
          </a:p>
          <a:p>
            <a:pPr algn="ctr"/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режима дня</a:t>
            </a:r>
          </a:p>
          <a:p>
            <a:pPr algn="ctr"/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школьника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3" descr="4ca1f4b728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0941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540bbb08e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09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5d465015f5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609600"/>
            <a:ext cx="4495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E:\Documents and Settings\Admin\Мои документы\Мои рисунки\Изображение\00a613512fa5tи.jpg"/>
          <p:cNvPicPr>
            <a:picLocks noChangeAspect="1" noChangeArrowheads="1"/>
          </p:cNvPicPr>
          <p:nvPr/>
        </p:nvPicPr>
        <p:blipFill>
          <a:blip r:embed="rId5" cstate="print"/>
          <a:srcRect b="11470"/>
          <a:stretch>
            <a:fillRect/>
          </a:stretch>
        </p:blipFill>
        <p:spPr bwMode="auto">
          <a:xfrm>
            <a:off x="4267200" y="838200"/>
            <a:ext cx="42672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4bd47120e6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04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post-53751-1221413255ти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609600"/>
            <a:ext cx="40386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E:\Documents and Settings\Admin\Рабочий стол\51f16850823bt.jpg"/>
          <p:cNvPicPr>
            <a:picLocks noChangeAspect="1" noChangeArrowheads="1"/>
          </p:cNvPicPr>
          <p:nvPr/>
        </p:nvPicPr>
        <p:blipFill>
          <a:blip r:embed="rId8" cstate="print"/>
          <a:srcRect b="9375"/>
          <a:stretch>
            <a:fillRect/>
          </a:stretch>
        </p:blipFill>
        <p:spPr bwMode="auto">
          <a:xfrm>
            <a:off x="4267200" y="304800"/>
            <a:ext cx="43751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1" descr="0c6106eabbf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81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" descr="6ef2c4d023c6t"/>
          <p:cNvPicPr>
            <a:picLocks noChangeAspect="1" noChangeArrowheads="1"/>
          </p:cNvPicPr>
          <p:nvPr/>
        </p:nvPicPr>
        <p:blipFill>
          <a:blip r:embed="rId10" cstate="print"/>
          <a:srcRect b="6903"/>
          <a:stretch>
            <a:fillRect/>
          </a:stretch>
        </p:blipFill>
        <p:spPr bwMode="auto">
          <a:xfrm>
            <a:off x="4419600" y="228600"/>
            <a:ext cx="4035425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270915985f52t"/>
          <p:cNvPicPr>
            <a:picLocks noChangeAspect="1" noChangeArrowheads="1"/>
          </p:cNvPicPr>
          <p:nvPr/>
        </p:nvPicPr>
        <p:blipFill>
          <a:blip r:embed="rId11" cstate="print"/>
          <a:srcRect b="5556"/>
          <a:stretch>
            <a:fillRect/>
          </a:stretch>
        </p:blipFill>
        <p:spPr bwMode="auto">
          <a:xfrm>
            <a:off x="4343400" y="460375"/>
            <a:ext cx="41148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29" descr="c429ee41ba61t"/>
          <p:cNvPicPr>
            <a:picLocks noChangeAspect="1" noChangeArrowheads="1"/>
          </p:cNvPicPr>
          <p:nvPr/>
        </p:nvPicPr>
        <p:blipFill>
          <a:blip r:embed="rId12" cstate="print"/>
          <a:srcRect b="4167"/>
          <a:stretch>
            <a:fillRect/>
          </a:stretch>
        </p:blipFill>
        <p:spPr bwMode="auto">
          <a:xfrm>
            <a:off x="4267200" y="381000"/>
            <a:ext cx="4445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" descr="91307b4f8fa3t"/>
          <p:cNvPicPr>
            <a:picLocks noChangeAspect="1" noChangeArrowheads="1"/>
          </p:cNvPicPr>
          <p:nvPr/>
        </p:nvPicPr>
        <p:blipFill>
          <a:blip r:embed="rId13" cstate="print"/>
          <a:srcRect r="200" b="5493"/>
          <a:stretch>
            <a:fillRect/>
          </a:stretch>
        </p:blipFill>
        <p:spPr bwMode="auto">
          <a:xfrm>
            <a:off x="4114800" y="3810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762000"/>
            <a:ext cx="39624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/>
              </a:rPr>
              <a:t>Подъём, </a:t>
            </a:r>
          </a:p>
          <a:p>
            <a:r>
              <a:rPr lang="ru-RU" sz="2000">
                <a:latin typeface="Century Schoolbook"/>
              </a:rPr>
              <a:t>уборка постели – 7:00</a:t>
            </a:r>
          </a:p>
          <a:p>
            <a:r>
              <a:rPr lang="ru-RU" sz="2000">
                <a:latin typeface="Century Schoolbook"/>
              </a:rPr>
              <a:t>Зарядка – 7:10</a:t>
            </a:r>
          </a:p>
          <a:p>
            <a:r>
              <a:rPr lang="ru-RU" sz="2000">
                <a:latin typeface="Century Schoolbook"/>
              </a:rPr>
              <a:t>Водные процедуры – 7:20</a:t>
            </a:r>
          </a:p>
          <a:p>
            <a:r>
              <a:rPr lang="ru-RU" sz="2000">
                <a:latin typeface="Century Schoolbook"/>
              </a:rPr>
              <a:t>Завтрак – 7:40</a:t>
            </a:r>
          </a:p>
          <a:p>
            <a:r>
              <a:rPr lang="ru-RU" sz="2000">
                <a:latin typeface="Century Schoolbook"/>
              </a:rPr>
              <a:t>Занятия в школе – 8:30-13:00</a:t>
            </a:r>
          </a:p>
          <a:p>
            <a:r>
              <a:rPr lang="ru-RU" sz="2000">
                <a:latin typeface="Century Schoolbook"/>
              </a:rPr>
              <a:t>Обед – 13:30</a:t>
            </a:r>
          </a:p>
          <a:p>
            <a:r>
              <a:rPr lang="ru-RU" sz="2000">
                <a:latin typeface="Century Schoolbook"/>
              </a:rPr>
              <a:t>Свободное время – 14:00-15:30</a:t>
            </a:r>
          </a:p>
          <a:p>
            <a:r>
              <a:rPr lang="ru-RU" sz="2000">
                <a:latin typeface="Century Schoolbook"/>
              </a:rPr>
              <a:t>Выполнение д/з – 15:30-17:00</a:t>
            </a:r>
          </a:p>
          <a:p>
            <a:r>
              <a:rPr lang="ru-RU" sz="2000">
                <a:latin typeface="Century Schoolbook"/>
              </a:rPr>
              <a:t>Свободное время – 17:00-19:00</a:t>
            </a:r>
          </a:p>
          <a:p>
            <a:r>
              <a:rPr lang="ru-RU" sz="2000">
                <a:latin typeface="Century Schoolbook"/>
              </a:rPr>
              <a:t>Ужин – 19:00</a:t>
            </a:r>
          </a:p>
          <a:p>
            <a:r>
              <a:rPr lang="ru-RU" sz="2000">
                <a:latin typeface="Century Schoolbook"/>
              </a:rPr>
              <a:t>Свободное время – 19:30-20:30</a:t>
            </a:r>
          </a:p>
          <a:p>
            <a:r>
              <a:rPr lang="ru-RU" sz="2000">
                <a:latin typeface="Century Schoolbook"/>
              </a:rPr>
              <a:t>Водные процедуры – 20:30</a:t>
            </a:r>
          </a:p>
          <a:p>
            <a:r>
              <a:rPr lang="ru-RU" sz="2000">
                <a:latin typeface="Century Schoolbook"/>
              </a:rPr>
              <a:t>Сон – 21:00</a:t>
            </a:r>
          </a:p>
          <a:p>
            <a:endParaRPr lang="ru-RU">
              <a:latin typeface="Century Schoolbook"/>
            </a:endParaRPr>
          </a:p>
          <a:p>
            <a:endParaRPr lang="ru-RU">
              <a:latin typeface="Century Schoolbook"/>
            </a:endParaRPr>
          </a:p>
        </p:txBody>
      </p:sp>
      <p:pic>
        <p:nvPicPr>
          <p:cNvPr id="19" name="Picture 4" descr="852cb4bd7594t"/>
          <p:cNvPicPr>
            <a:picLocks noChangeAspect="1" noChangeArrowheads="1"/>
          </p:cNvPicPr>
          <p:nvPr/>
        </p:nvPicPr>
        <p:blipFill>
          <a:blip r:embed="rId14" cstate="print"/>
          <a:srcRect b="4167"/>
          <a:stretch>
            <a:fillRect/>
          </a:stretch>
        </p:blipFill>
        <p:spPr bwMode="auto">
          <a:xfrm>
            <a:off x="4165600" y="533400"/>
            <a:ext cx="45212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5537200" y="3179763"/>
            <a:ext cx="2895600" cy="1524000"/>
            <a:chOff x="5537130" y="3180354"/>
            <a:chExt cx="2895600" cy="1524000"/>
          </a:xfrm>
        </p:grpSpPr>
        <p:sp>
          <p:nvSpPr>
            <p:cNvPr id="14" name="Овал 13"/>
            <p:cNvSpPr/>
            <p:nvPr/>
          </p:nvSpPr>
          <p:spPr>
            <a:xfrm rot="16921069">
              <a:off x="6222930" y="2494554"/>
              <a:ext cx="1524000" cy="2895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9709" name="TextBox 18"/>
            <p:cNvSpPr txBox="1">
              <a:spLocks noChangeArrowheads="1"/>
            </p:cNvSpPr>
            <p:nvPr/>
          </p:nvSpPr>
          <p:spPr bwMode="auto">
            <a:xfrm rot="577722">
              <a:off x="6183471" y="3521542"/>
              <a:ext cx="155625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Arial Black" pitchFamily="34" charset="0"/>
                </a:rPr>
                <a:t>Режим дня</a:t>
              </a: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638175" y="-127000"/>
            <a:ext cx="5813425" cy="6886575"/>
            <a:chOff x="638219" y="-127481"/>
            <a:chExt cx="5813049" cy="6887133"/>
          </a:xfrm>
        </p:grpSpPr>
        <p:sp>
          <p:nvSpPr>
            <p:cNvPr id="16" name="Овал 15"/>
            <p:cNvSpPr/>
            <p:nvPr/>
          </p:nvSpPr>
          <p:spPr>
            <a:xfrm rot="19536277">
              <a:off x="2436741" y="-127481"/>
              <a:ext cx="1523901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 rot="19286631">
              <a:off x="4927367" y="3587570"/>
              <a:ext cx="1523901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520364">
              <a:off x="3105034" y="3863817"/>
              <a:ext cx="1523901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4975385">
              <a:off x="1546099" y="2819369"/>
              <a:ext cx="1524123" cy="289541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7541430">
              <a:off x="1323864" y="1103143"/>
              <a:ext cx="1524123" cy="289541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047888" y="1904684"/>
              <a:ext cx="2819218" cy="2667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no Pro Smbd Caption" pitchFamily="18" charset="0"/>
                </a:rPr>
                <a:t>ЗДОРОВЫЙ ОБРАЗ ЖИЗНИ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20921052">
              <a:off x="1641454" y="4062271"/>
              <a:ext cx="1063556" cy="522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СОН</a:t>
              </a:r>
            </a:p>
          </p:txBody>
        </p:sp>
        <p:sp>
          <p:nvSpPr>
            <p:cNvPr id="29707" name="TextBox 20"/>
            <p:cNvSpPr txBox="1">
              <a:spLocks noChangeArrowheads="1"/>
            </p:cNvSpPr>
            <p:nvPr/>
          </p:nvSpPr>
          <p:spPr bwMode="auto">
            <a:xfrm rot="1142752">
              <a:off x="995254" y="2132856"/>
              <a:ext cx="15824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Arial Black" pitchFamily="34" charset="0"/>
                </a:rPr>
                <a:t>СПОРТ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appy\Desktop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3136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76400" y="2438400"/>
            <a:ext cx="615585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ОБЩЕНИЕ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-1588" y="228600"/>
            <a:ext cx="88344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Общение с людьми важно для человеческого здоровья  также, как и занятия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спортом, как правильное питание. Эксперты считают, что для человека важны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различные сферы жизни, и общественная жизнь занимает одно из наиболее 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важных мест, так как значительно отражается на состоянии здоровья и психики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человека. Общение необходимо человеку. Общаясь мы развиваемся, узнаем 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что-то новое, интересное. Общаться нужно не только со сверстниками, но и с</a:t>
            </a:r>
          </a:p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родителями, с дедушками и с бабушками, с сестрами и братьями.</a:t>
            </a:r>
          </a:p>
        </p:txBody>
      </p:sp>
      <p:pic>
        <p:nvPicPr>
          <p:cNvPr id="31747" name="Picture 2" descr="C:\Users\Happy\Desktop\Рисунок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5641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5141913" y="1509713"/>
            <a:ext cx="2895600" cy="1524000"/>
            <a:chOff x="5141204" y="1510020"/>
            <a:chExt cx="2895600" cy="1524000"/>
          </a:xfrm>
        </p:grpSpPr>
        <p:sp>
          <p:nvSpPr>
            <p:cNvPr id="15" name="Овал 14"/>
            <p:cNvSpPr/>
            <p:nvPr/>
          </p:nvSpPr>
          <p:spPr>
            <a:xfrm rot="3587360">
              <a:off x="5827004" y="824220"/>
              <a:ext cx="1524000" cy="2895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783" name="TextBox 21"/>
            <p:cNvSpPr txBox="1">
              <a:spLocks noChangeArrowheads="1"/>
            </p:cNvSpPr>
            <p:nvPr/>
          </p:nvSpPr>
          <p:spPr bwMode="auto">
            <a:xfrm rot="-1330722">
              <a:off x="6001764" y="1895276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Arial Black" pitchFamily="34" charset="0"/>
                </a:rPr>
                <a:t>ОБЩЕНИЕ</a:t>
              </a:r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638175" y="-127000"/>
            <a:ext cx="7794625" cy="6886575"/>
            <a:chOff x="638219" y="-127481"/>
            <a:chExt cx="7794511" cy="6887133"/>
          </a:xfrm>
        </p:grpSpPr>
        <p:sp>
          <p:nvSpPr>
            <p:cNvPr id="16" name="Овал 15"/>
            <p:cNvSpPr/>
            <p:nvPr/>
          </p:nvSpPr>
          <p:spPr>
            <a:xfrm rot="19536277">
              <a:off x="2436831" y="-127481"/>
              <a:ext cx="1523978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 rot="16921069">
              <a:off x="6223682" y="2494627"/>
              <a:ext cx="1522536" cy="28955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9286631">
              <a:off x="4927581" y="3587570"/>
              <a:ext cx="1523978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520364">
              <a:off x="3105158" y="3863817"/>
              <a:ext cx="1523978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4975385">
              <a:off x="1546183" y="2819296"/>
              <a:ext cx="1524123" cy="28955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7541430">
              <a:off x="1323936" y="1103070"/>
              <a:ext cx="1524123" cy="28955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048009" y="1904684"/>
              <a:ext cx="2819359" cy="2667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no Pro Smbd Caption" pitchFamily="18" charset="0"/>
                </a:rPr>
                <a:t>ЗДОРОВЫЙ ОБРАЗ ЖИЗНИ</a:t>
              </a:r>
            </a:p>
          </p:txBody>
        </p:sp>
        <p:sp>
          <p:nvSpPr>
            <p:cNvPr id="32779" name="TextBox 18"/>
            <p:cNvSpPr txBox="1">
              <a:spLocks noChangeArrowheads="1"/>
            </p:cNvSpPr>
            <p:nvPr/>
          </p:nvSpPr>
          <p:spPr bwMode="auto">
            <a:xfrm rot="577722">
              <a:off x="6183471" y="3521542"/>
              <a:ext cx="155625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Arial Black" pitchFamily="34" charset="0"/>
                </a:rPr>
                <a:t>Режим дня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20921052">
              <a:off x="1641504" y="4062271"/>
              <a:ext cx="1062022" cy="522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СОН</a:t>
              </a:r>
            </a:p>
          </p:txBody>
        </p:sp>
        <p:sp>
          <p:nvSpPr>
            <p:cNvPr id="32781" name="TextBox 20"/>
            <p:cNvSpPr txBox="1">
              <a:spLocks noChangeArrowheads="1"/>
            </p:cNvSpPr>
            <p:nvPr/>
          </p:nvSpPr>
          <p:spPr bwMode="auto">
            <a:xfrm rot="1142752">
              <a:off x="995254" y="2132856"/>
              <a:ext cx="15824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Arial Black" pitchFamily="34" charset="0"/>
                </a:rPr>
                <a:t>СПОРТ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Happy\Desktop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4310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95400" y="2209800"/>
            <a:ext cx="64463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ТРАДИЦИИ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381000"/>
            <a:ext cx="80895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Также нужно следовать ТРАДИЦИЯМ. Когда вы были в садике вы участвовали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во всяких конкурсах. Сейчас, когда вы пошли в школу вы должны тоже </a:t>
            </a:r>
          </a:p>
          <a:p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Участвовать в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жизни класса и школы, принимать участие в акциях, конкурсах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Ведь 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этим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вы 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развиваете себя.</a:t>
            </a:r>
            <a:endParaRPr lang="ru-RU" sz="2000" dirty="0"/>
          </a:p>
        </p:txBody>
      </p:sp>
      <p:pic>
        <p:nvPicPr>
          <p:cNvPr id="34822" name="Picture 6" descr="C:\Users\Happy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5668588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4333875" y="-7938"/>
            <a:ext cx="1524000" cy="2862263"/>
            <a:chOff x="4334412" y="-7740"/>
            <a:chExt cx="1524000" cy="2861412"/>
          </a:xfrm>
        </p:grpSpPr>
        <p:sp>
          <p:nvSpPr>
            <p:cNvPr id="9" name="Овал 8"/>
            <p:cNvSpPr/>
            <p:nvPr/>
          </p:nvSpPr>
          <p:spPr>
            <a:xfrm rot="1233839">
              <a:off x="4334412" y="25588"/>
              <a:ext cx="1524000" cy="28280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221445">
              <a:off x="4972587" y="-7740"/>
              <a:ext cx="381000" cy="23694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Т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Р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Д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638175" y="-127000"/>
            <a:ext cx="7794625" cy="6886575"/>
            <a:chOff x="638219" y="-127481"/>
            <a:chExt cx="7794511" cy="6887133"/>
          </a:xfrm>
        </p:grpSpPr>
        <p:sp>
          <p:nvSpPr>
            <p:cNvPr id="16" name="Овал 15"/>
            <p:cNvSpPr/>
            <p:nvPr/>
          </p:nvSpPr>
          <p:spPr>
            <a:xfrm rot="19536277">
              <a:off x="2436831" y="-127481"/>
              <a:ext cx="1523978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 rot="3587360">
              <a:off x="5827608" y="823648"/>
              <a:ext cx="1524123" cy="28955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 rot="16921069">
              <a:off x="6223682" y="2494627"/>
              <a:ext cx="1522536" cy="28955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9286631">
              <a:off x="4927581" y="3587570"/>
              <a:ext cx="1523978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520364">
              <a:off x="3105158" y="3863817"/>
              <a:ext cx="1523978" cy="28958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4975385">
              <a:off x="1546183" y="2819296"/>
              <a:ext cx="1524123" cy="28955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7541430">
              <a:off x="1323936" y="1103070"/>
              <a:ext cx="1524123" cy="28955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048009" y="1904684"/>
              <a:ext cx="2819359" cy="2667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no Pro Smbd Caption" pitchFamily="18" charset="0"/>
                </a:rPr>
                <a:t>ЗДОРОВЫЙ ОБРАЗ ЖИЗНИ</a:t>
              </a:r>
            </a:p>
          </p:txBody>
        </p:sp>
        <p:sp>
          <p:nvSpPr>
            <p:cNvPr id="35852" name="TextBox 18"/>
            <p:cNvSpPr txBox="1">
              <a:spLocks noChangeArrowheads="1"/>
            </p:cNvSpPr>
            <p:nvPr/>
          </p:nvSpPr>
          <p:spPr bwMode="auto">
            <a:xfrm rot="577722">
              <a:off x="6183471" y="3521542"/>
              <a:ext cx="155625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Arial Black" pitchFamily="34" charset="0"/>
                </a:rPr>
                <a:t>Режим дня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20921052">
              <a:off x="1641504" y="4062271"/>
              <a:ext cx="1062022" cy="522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СОН</a:t>
              </a:r>
            </a:p>
          </p:txBody>
        </p:sp>
        <p:sp>
          <p:nvSpPr>
            <p:cNvPr id="35854" name="TextBox 20"/>
            <p:cNvSpPr txBox="1">
              <a:spLocks noChangeArrowheads="1"/>
            </p:cNvSpPr>
            <p:nvPr/>
          </p:nvSpPr>
          <p:spPr bwMode="auto">
            <a:xfrm rot="1142752">
              <a:off x="995254" y="2132856"/>
              <a:ext cx="15824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Arial Black" pitchFamily="34" charset="0"/>
                </a:rPr>
                <a:t>СПОРТ</a:t>
              </a:r>
            </a:p>
          </p:txBody>
        </p:sp>
        <p:sp>
          <p:nvSpPr>
            <p:cNvPr id="35855" name="TextBox 21"/>
            <p:cNvSpPr txBox="1">
              <a:spLocks noChangeArrowheads="1"/>
            </p:cNvSpPr>
            <p:nvPr/>
          </p:nvSpPr>
          <p:spPr bwMode="auto">
            <a:xfrm rot="-1330722">
              <a:off x="6001764" y="1895276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Arial Black" pitchFamily="34" charset="0"/>
                </a:rPr>
                <a:t>ОБЩЕНИЕ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appy\Desktop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457200"/>
            <a:ext cx="90868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Чтобы вести здоровый образ жизни, нужно правильно питаться. </a:t>
            </a:r>
          </a:p>
          <a:p>
            <a:r>
              <a:rPr lang="ru-RU">
                <a:latin typeface="Century Schoolbook"/>
              </a:rPr>
              <a:t>Наша пища является источником «горючего» - энергии. </a:t>
            </a:r>
          </a:p>
          <a:p>
            <a:r>
              <a:rPr lang="ru-RU">
                <a:latin typeface="Century Schoolbook"/>
              </a:rPr>
              <a:t>Правильное питание - это здоровое питание, подходящее конкретному человеку, </a:t>
            </a:r>
          </a:p>
          <a:p>
            <a:r>
              <a:rPr lang="ru-RU">
                <a:latin typeface="Century Schoolbook"/>
              </a:rPr>
              <a:t>употребляемое во время и нужным образом. </a:t>
            </a:r>
          </a:p>
          <a:p>
            <a:r>
              <a:rPr lang="ru-RU">
                <a:latin typeface="Century Schoolbook"/>
              </a:rPr>
              <a:t>А чем нужно питаться чтобы быть здоровым? </a:t>
            </a:r>
          </a:p>
          <a:p>
            <a:r>
              <a:rPr lang="ru-RU">
                <a:latin typeface="Century Schoolbook"/>
              </a:rPr>
              <a:t>Что нельзя? Нельзя  есть чипсы, пить газированную воду, так как это все продукты, </a:t>
            </a:r>
          </a:p>
          <a:p>
            <a:r>
              <a:rPr lang="ru-RU">
                <a:latin typeface="Century Schoolbook"/>
              </a:rPr>
              <a:t>содержащие различные химические </a:t>
            </a:r>
          </a:p>
          <a:p>
            <a:r>
              <a:rPr lang="ru-RU">
                <a:latin typeface="Century Schoolbook"/>
              </a:rPr>
              <a:t>соединения, разрушающие наш организм. Чтобы быть </a:t>
            </a:r>
          </a:p>
          <a:p>
            <a:r>
              <a:rPr lang="ru-RU">
                <a:latin typeface="Century Schoolbook"/>
              </a:rPr>
              <a:t>здоровым, нужно питаться правильно, есть продукты, содержащие витамины.</a:t>
            </a:r>
          </a:p>
          <a:p>
            <a:endParaRPr lang="ru-RU">
              <a:latin typeface="Century Schoolbook"/>
            </a:endParaRPr>
          </a:p>
        </p:txBody>
      </p:sp>
      <p:pic>
        <p:nvPicPr>
          <p:cNvPr id="10243" name="Picture 2" descr="C:\Users\Happy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6267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appy\Desktop\Рисунок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2151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appy\Desktop\Рисунок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69342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appy\Desktop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1628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8001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Быть здоровым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–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это здорово!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9536277">
            <a:off x="2479675" y="-28575"/>
            <a:ext cx="1524000" cy="2895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48000" y="1905000"/>
            <a:ext cx="2819400" cy="266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no Pro Smbd Caption" pitchFamily="18" charset="0"/>
              </a:rPr>
              <a:t>ЗДОРОВЫЙ ОБРАЗ ЖИЗНИ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76c60d9a17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09800" y="2362200"/>
            <a:ext cx="447250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СПОРТ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338" y="685800"/>
            <a:ext cx="88249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entury Schoolbook"/>
              </a:rPr>
              <a:t>Также , чтобы быть здоровым нужно заниматься спортом. </a:t>
            </a:r>
          </a:p>
          <a:p>
            <a:r>
              <a:rPr lang="ru-RU" sz="2000">
                <a:latin typeface="Century Schoolbook"/>
              </a:rPr>
              <a:t>Зачем люди занимаются спортом? Спорт немаловажен в здоровом </a:t>
            </a:r>
          </a:p>
          <a:p>
            <a:r>
              <a:rPr lang="ru-RU" sz="2000">
                <a:latin typeface="Century Schoolbook"/>
              </a:rPr>
              <a:t>образе жизни. Занимаясь спортом, мы укрепляем свой организм,</a:t>
            </a:r>
          </a:p>
          <a:p>
            <a:r>
              <a:rPr lang="ru-RU" sz="2000">
                <a:latin typeface="Century Schoolbook"/>
              </a:rPr>
              <a:t> усиливаем наше сердце. Занятия спортом способствуют хорошему сну.</a:t>
            </a:r>
          </a:p>
          <a:p>
            <a:r>
              <a:rPr lang="ru-RU" sz="2000">
                <a:latin typeface="Century Schoolbook"/>
              </a:rPr>
              <a:t>А каким видом спорта занимаешься ты?</a:t>
            </a:r>
          </a:p>
          <a:p>
            <a:endParaRPr lang="ru-RU">
              <a:latin typeface="Century Schoolbook"/>
            </a:endParaRPr>
          </a:p>
        </p:txBody>
      </p:sp>
      <p:pic>
        <p:nvPicPr>
          <p:cNvPr id="13320" name="Picture 8" descr="C:\Users\Happy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6216292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638175" y="1789113"/>
            <a:ext cx="2895600" cy="1524000"/>
            <a:chOff x="638219" y="1788834"/>
            <a:chExt cx="2895600" cy="1524000"/>
          </a:xfrm>
        </p:grpSpPr>
        <p:sp>
          <p:nvSpPr>
            <p:cNvPr id="10" name="Овал 9"/>
            <p:cNvSpPr/>
            <p:nvPr/>
          </p:nvSpPr>
          <p:spPr>
            <a:xfrm rot="17541430">
              <a:off x="1324019" y="1103034"/>
              <a:ext cx="1524000" cy="2895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343" name="TextBox 20"/>
            <p:cNvSpPr txBox="1">
              <a:spLocks noChangeArrowheads="1"/>
            </p:cNvSpPr>
            <p:nvPr/>
          </p:nvSpPr>
          <p:spPr bwMode="auto">
            <a:xfrm rot="1142752">
              <a:off x="995254" y="2132856"/>
              <a:ext cx="15824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Arial Black" pitchFamily="34" charset="0"/>
                </a:rPr>
                <a:t>СПОРТ</a:t>
              </a: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2436813" y="-127000"/>
            <a:ext cx="3430587" cy="4699000"/>
            <a:chOff x="2437234" y="-127481"/>
            <a:chExt cx="3430166" cy="4699481"/>
          </a:xfrm>
        </p:grpSpPr>
        <p:sp>
          <p:nvSpPr>
            <p:cNvPr id="16" name="Овал 15"/>
            <p:cNvSpPr/>
            <p:nvPr/>
          </p:nvSpPr>
          <p:spPr>
            <a:xfrm rot="19536277">
              <a:off x="2437234" y="-127481"/>
              <a:ext cx="1523813" cy="289589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П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3048346" y="1904727"/>
              <a:ext cx="2819054" cy="266727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no Pro Smbd Caption" pitchFamily="18" charset="0"/>
                </a:rPr>
                <a:t>ЗДОРОВЫЙ ОБРАЗ ЖИЗНИ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9" descr="mak_2009_10_09_1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371600"/>
            <a:ext cx="89916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ЗДОРОВЫЙ СОН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87407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/>
              </a:rPr>
              <a:t>А теперь поговорим о сне. Сон тоже составляющий здоровья.</a:t>
            </a:r>
          </a:p>
          <a:p>
            <a:r>
              <a:rPr lang="ru-RU">
                <a:latin typeface="Century Schoolbook"/>
              </a:rPr>
              <a:t> </a:t>
            </a:r>
            <a:r>
              <a:rPr lang="ru-RU" i="1">
                <a:latin typeface="Century Schoolbook"/>
              </a:rPr>
              <a:t>Детям в возрасте от 5 до 12 лет требуется спать 10-11 часов</a:t>
            </a:r>
            <a:r>
              <a:rPr lang="ru-RU">
                <a:latin typeface="Century Schoolbook"/>
              </a:rPr>
              <a:t>, </a:t>
            </a:r>
          </a:p>
          <a:p>
            <a:r>
              <a:rPr lang="ru-RU">
                <a:latin typeface="Century Schoolbook"/>
              </a:rPr>
              <a:t>ложиться спать в 20-21 час. Но главное – самочувствие: если человек встаёт </a:t>
            </a:r>
          </a:p>
          <a:p>
            <a:r>
              <a:rPr lang="ru-RU">
                <a:latin typeface="Century Schoolbook"/>
              </a:rPr>
              <a:t>после сна бодрым, не испытывает сонливости, значит, продолжительность</a:t>
            </a:r>
          </a:p>
          <a:p>
            <a:r>
              <a:rPr lang="ru-RU">
                <a:latin typeface="Century Schoolbook"/>
              </a:rPr>
              <a:t> сна достаточная. Если  человек спал плохо, то у него плохой аппетит, нет сил. </a:t>
            </a:r>
          </a:p>
        </p:txBody>
      </p:sp>
      <p:pic>
        <p:nvPicPr>
          <p:cNvPr id="16387" name="Picture 2" descr="C:\Users\Happy\Desktop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6264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>
                <a:lumMod val="95000"/>
                <a:lumOff val="5000"/>
              </a:schemeClr>
            </a:solidFill>
            <a:latin typeface="Arial Black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>
            <a:latin typeface="Arial Blac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539</TotalTime>
  <Words>790</Words>
  <Application>Microsoft Office PowerPoint</Application>
  <PresentationFormat>Экран (4:3)</PresentationFormat>
  <Paragraphs>268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Happy</dc:creator>
  <cp:lastModifiedBy>KjuY76tg22</cp:lastModifiedBy>
  <cp:revision>62</cp:revision>
  <dcterms:modified xsi:type="dcterms:W3CDTF">2015-11-09T02:11:37Z</dcterms:modified>
</cp:coreProperties>
</file>