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2"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264"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3ADFDE9F-A6D6-4139-B33D-6E48FFCF31B2}" type="datetimeFigureOut">
              <a:rPr lang="en-US"/>
              <a:pPr>
                <a:defRPr/>
              </a:pPr>
              <a:t>5/30/2023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AEAB8B84-77F7-4FCD-85CF-F88F4AE9AF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5" name="Date Placeholder 3"/>
          <p:cNvSpPr>
            <a:spLocks noGrp="1"/>
          </p:cNvSpPr>
          <p:nvPr>
            <p:ph type="dt" sz="half" idx="15"/>
          </p:nvPr>
        </p:nvSpPr>
        <p:spPr/>
        <p:txBody>
          <a:bodyPr/>
          <a:lstStyle>
            <a:lvl1pPr>
              <a:defRPr/>
            </a:lvl1pPr>
          </a:lstStyle>
          <a:p>
            <a:pPr>
              <a:defRPr/>
            </a:pPr>
            <a:fld id="{5B9227DA-78D8-4243-9E73-8426E794E022}" type="datetimeFigureOut">
              <a:rPr lang="en-US"/>
              <a:pPr>
                <a:defRPr/>
              </a:pPr>
              <a:t>5/30/2023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23ABFCA-5F6D-483E-88C0-C0ADB1994E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99D4C9EA-1DBD-49D1-A062-BD1F0C081532}"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E92884-F2E0-4188-90C1-F72C3983CD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fld id="{674319B7-A649-4125-9F1E-6C7773B25B4A}" type="datetimeFigureOut">
              <a:rPr lang="en-US"/>
              <a:pPr>
                <a:defRPr/>
              </a:pPr>
              <a:t>5/30/2023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C0A2562-E852-4B14-A52D-C5EC80C3E3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9089ABBB-0BF4-4CEF-A10A-E40A956D2857}"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934DF-6865-4501-AD6B-00FA8E10B22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fld id="{A51F5673-E70C-406C-AD6D-8E6353F50675}" type="datetimeFigureOut">
              <a:rPr lang="en-US"/>
              <a:pPr>
                <a:defRPr/>
              </a:pPr>
              <a:t>5/30/2023</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EC0E509-A269-4160-A106-2FC236B0B90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4"/>
          </p:nvPr>
        </p:nvSpPr>
        <p:spPr/>
        <p:txBody>
          <a:bodyPr/>
          <a:lstStyle>
            <a:lvl1pPr>
              <a:defRPr/>
            </a:lvl1pPr>
          </a:lstStyle>
          <a:p>
            <a:pPr>
              <a:defRPr/>
            </a:pPr>
            <a:fld id="{4485A410-3B26-4EDA-8896-8CF984B01B07}" type="datetimeFigureOut">
              <a:rPr lang="en-US"/>
              <a:pPr>
                <a:defRPr/>
              </a:pPr>
              <a:t>5/30/2023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AC3BF4B-1223-4377-BC19-B33194F0A2D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8D7DA07-01E2-4F18-98BA-524EC16D4405}"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71B96-80D1-4208-9383-D9127356DF8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3F6E0AA-48AF-4F8A-883B-FAF06CED5ED2}"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5BE4B-F88A-4DFC-9DC9-FA5EEB5031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E47A30C-C2B9-4A22-899D-0A5AD48A0520}"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166057-D1D6-40F5-BB09-9D8105B8D4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7CA96D8F-C324-464B-9B8F-6D3E516CA006}" type="datetimeFigureOut">
              <a:rPr lang="en-US"/>
              <a:pPr>
                <a:defRPr/>
              </a:pPr>
              <a:t>5/30/2023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387A9-2BD1-4E8F-8D6A-CFF9C7F13C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9809E72A-5399-45D0-9CE1-F44B86CC213E}" type="datetimeFigureOut">
              <a:rPr lang="en-US"/>
              <a:pPr>
                <a:defRPr/>
              </a:pPr>
              <a:t>5/30/2023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E82D37-43FF-441B-8659-975B1D89E0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D847B24-DEB1-4E84-A4B9-6696D15ED75B}" type="datetimeFigureOut">
              <a:rPr lang="en-US"/>
              <a:pPr>
                <a:defRPr/>
              </a:pPr>
              <a:t>5/30/2023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C25635-2F49-4261-80B6-766FF86DD0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E3C3D150-A70F-4CC8-ADDD-CB59BE5E5419}" type="datetimeFigureOut">
              <a:rPr lang="en-US"/>
              <a:pPr>
                <a:defRPr/>
              </a:pPr>
              <a:t>5/30/2023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14188D-19A4-4C29-8AFD-F796A02184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F3A3E5-6840-48D7-AC8D-E376EE5C83CA}" type="datetimeFigureOut">
              <a:rPr lang="en-US"/>
              <a:pPr>
                <a:defRPr/>
              </a:pPr>
              <a:t>5/30/2023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FF93C1-1224-4EA9-AF90-3FBA9988E4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748C8702-175C-4DCD-80A2-0BAC93EED1AC}" type="datetimeFigureOut">
              <a:rPr lang="en-US"/>
              <a:pPr>
                <a:defRPr/>
              </a:pPr>
              <a:t>5/30/2023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0F6EE-551E-4EA6-ACDB-8E0CC0C0A9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E318B99-A968-45ED-B157-AB01A6AA34D6}" type="datetimeFigureOut">
              <a:rPr lang="en-US"/>
              <a:pPr>
                <a:defRPr/>
              </a:pPr>
              <a:t>5/30/2023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403888-F535-4F84-918A-98B7E3D45F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a:solidFill>
                  <a:schemeClr val="bg2">
                    <a:lumMod val="50000"/>
                  </a:schemeClr>
                </a:solidFill>
                <a:effectLst/>
                <a:latin typeface="+mn-lt"/>
                <a:cs typeface="+mn-cs"/>
              </a:defRPr>
            </a:lvl1pPr>
          </a:lstStyle>
          <a:p>
            <a:pPr>
              <a:defRPr/>
            </a:pPr>
            <a:fld id="{7FDBA4D9-1874-4A0D-9FE6-D1129381E859}" type="datetimeFigureOut">
              <a:rPr lang="en-US"/>
              <a:pPr>
                <a:defRPr/>
              </a:pPr>
              <a:t>5/30/2023</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a:solidFill>
                  <a:schemeClr val="bg2">
                    <a:lumMod val="50000"/>
                  </a:schemeClr>
                </a:solidFill>
                <a:effectLst/>
                <a:latin typeface="+mn-lt"/>
                <a:cs typeface="+mn-cs"/>
              </a:defRPr>
            </a:lvl1pPr>
          </a:lstStyle>
          <a:p>
            <a:pPr>
              <a:defRPr/>
            </a:pPr>
            <a:fld id="{7E942628-D4D4-49B9-8177-924FF2F730D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6"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7" r:id="rId12"/>
    <p:sldLayoutId id="2147483662" r:id="rId13"/>
    <p:sldLayoutId id="2147483668" r:id="rId14"/>
    <p:sldLayoutId id="2147483663" r:id="rId15"/>
    <p:sldLayoutId id="2147483664" r:id="rId16"/>
    <p:sldLayoutId id="2147483665"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ctrTitle"/>
          </p:nvPr>
        </p:nvSpPr>
        <p:spPr bwMode="auto">
          <a:xfrm>
            <a:off x="431800" y="566738"/>
            <a:ext cx="9366250" cy="2225675"/>
          </a:xfrm>
        </p:spPr>
        <p:txBody>
          <a:bodyPr wrap="square" numCol="1" anchorCtr="0" compatLnSpc="1">
            <a:prstTxWarp prst="textNoShape">
              <a:avLst/>
            </a:prstTxWarp>
          </a:bodyPr>
          <a:lstStyle/>
          <a:p>
            <a:pPr algn="ctr" eaLnBrk="1" hangingPunct="1"/>
            <a:r>
              <a:rPr lang="ru-RU" sz="3600" cap="none" smtClean="0">
                <a:ln>
                  <a:noFill/>
                </a:ln>
              </a:rPr>
              <a:t>"Игры для детей младшего и старшего дошкольного возраста на свежем воздухе"</a:t>
            </a:r>
          </a:p>
        </p:txBody>
      </p:sp>
      <p:sp>
        <p:nvSpPr>
          <p:cNvPr id="19458" name="Подзаголовок 2"/>
          <p:cNvSpPr>
            <a:spLocks noGrp="1"/>
          </p:cNvSpPr>
          <p:nvPr>
            <p:ph type="subTitle" idx="1"/>
          </p:nvPr>
        </p:nvSpPr>
        <p:spPr>
          <a:xfrm>
            <a:off x="342900" y="4883150"/>
            <a:ext cx="4635500" cy="844550"/>
          </a:xfrm>
        </p:spPr>
        <p:txBody>
          <a:bodyPr/>
          <a:lstStyle/>
          <a:p>
            <a:pPr eaLnBrk="1" hangingPunct="1"/>
            <a:r>
              <a:rPr lang="ru-RU" smtClean="0">
                <a:solidFill>
                  <a:srgbClr val="FFFF00"/>
                </a:solidFill>
              </a:rPr>
              <a:t>Подготовила: Васильева О.Е.</a:t>
            </a:r>
          </a:p>
          <a:p>
            <a:pPr eaLnBrk="1" hangingPunct="1"/>
            <a:endParaRPr lang="ru-RU" smtClean="0">
              <a:solidFill>
                <a:srgbClr val="0F496F"/>
              </a:solidFill>
            </a:endParaRPr>
          </a:p>
          <a:p>
            <a:pPr eaLnBrk="1" hangingPunct="1"/>
            <a:endParaRPr lang="ru-RU" smtClean="0">
              <a:solidFill>
                <a:srgbClr val="0F496F"/>
              </a:solidFill>
            </a:endParaRPr>
          </a:p>
        </p:txBody>
      </p:sp>
      <p:pic>
        <p:nvPicPr>
          <p:cNvPr id="19459" name="Рисунок 4"/>
          <p:cNvPicPr>
            <a:picLocks noChangeAspect="1"/>
          </p:cNvPicPr>
          <p:nvPr/>
        </p:nvPicPr>
        <p:blipFill>
          <a:blip r:embed="rId2"/>
          <a:srcRect/>
          <a:stretch>
            <a:fillRect/>
          </a:stretch>
        </p:blipFill>
        <p:spPr bwMode="auto">
          <a:xfrm>
            <a:off x="5973763" y="2925763"/>
            <a:ext cx="5949950" cy="2806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idx="4294967295"/>
          </p:nvPr>
        </p:nvSpPr>
        <p:spPr bwMode="auto">
          <a:xfrm>
            <a:off x="808038" y="579438"/>
            <a:ext cx="8197850" cy="5411787"/>
          </a:xfrm>
          <a:noFill/>
        </p:spPr>
        <p:txBody>
          <a:bodyPr wrap="square" numCol="1" anchorCtr="0" compatLnSpc="1">
            <a:prstTxWarp prst="textNoShape">
              <a:avLst/>
            </a:prstTxWarp>
          </a:bodyPr>
          <a:lstStyle/>
          <a:p>
            <a:pPr eaLnBrk="1" hangingPunct="1"/>
            <a:r>
              <a:rPr lang="ru-RU" sz="2800" cap="none" smtClean="0">
                <a:ln>
                  <a:noFill/>
                </a:ln>
                <a:solidFill>
                  <a:srgbClr val="111111"/>
                </a:solidFill>
                <a:latin typeface="Arial" charset="0"/>
                <a:cs typeface="Arial" charset="0"/>
              </a:rPr>
              <a:t/>
            </a:r>
            <a:br>
              <a:rPr lang="ru-RU" sz="2800" cap="none" smtClean="0">
                <a:ln>
                  <a:noFill/>
                </a:ln>
                <a:solidFill>
                  <a:srgbClr val="111111"/>
                </a:solidFill>
                <a:latin typeface="Arial" charset="0"/>
                <a:cs typeface="Arial" charset="0"/>
              </a:rPr>
            </a:br>
            <a:r>
              <a:rPr lang="ru-RU" sz="1800" b="1" i="1" cap="none" smtClean="0">
                <a:ln>
                  <a:noFill/>
                </a:ln>
                <a:solidFill>
                  <a:schemeClr val="bg1"/>
                </a:solidFill>
              </a:rPr>
              <a:t>«</a:t>
            </a:r>
            <a:r>
              <a:rPr lang="ru-RU" sz="2400" b="1" i="1" cap="none" smtClean="0">
                <a:ln>
                  <a:noFill/>
                </a:ln>
                <a:solidFill>
                  <a:schemeClr val="bg1"/>
                </a:solidFill>
              </a:rPr>
              <a:t>Хали-Хало»</a:t>
            </a:r>
            <a:r>
              <a:rPr lang="ru-RU" sz="2400" cap="none" smtClean="0">
                <a:ln>
                  <a:noFill/>
                </a:ln>
                <a:solidFill>
                  <a:schemeClr val="bg1"/>
                </a:solidFill>
              </a:rPr>
              <a:t/>
            </a:r>
            <a:br>
              <a:rPr lang="ru-RU" sz="2400" cap="none" smtClean="0">
                <a:ln>
                  <a:noFill/>
                </a:ln>
                <a:solidFill>
                  <a:schemeClr val="bg1"/>
                </a:solidFill>
              </a:rPr>
            </a:br>
            <a:r>
              <a:rPr lang="ru-RU" sz="1800" cap="none" smtClean="0">
                <a:ln>
                  <a:noFill/>
                </a:ln>
                <a:solidFill>
                  <a:schemeClr val="bg1"/>
                </a:solidFill>
              </a:rPr>
              <a:t>Дети встают в круг и выбирают ведущего с помощью считалки.</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Игроки предлагают свои варианты. Как только кто-то из детей отгадает правильное слово, ведущий кричит «</a:t>
            </a:r>
            <a:r>
              <a:rPr lang="ru-RU" sz="1800" i="1" cap="none" smtClean="0">
                <a:ln>
                  <a:noFill/>
                </a:ln>
                <a:solidFill>
                  <a:schemeClr val="bg1"/>
                </a:solidFill>
              </a:rPr>
              <a:t>Хали-Хало</a:t>
            </a:r>
            <a:r>
              <a:rPr lang="ru-RU" sz="1800" cap="none" smtClean="0">
                <a:ln>
                  <a:noFill/>
                </a:ln>
                <a:solidFill>
                  <a:schemeClr val="bg1"/>
                </a:solidFill>
              </a:rPr>
              <a:t>», бросает мяч как можно выше и убегает.</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Ребенок, отгадавший правильный ответ бежит за мячом. Поймав его, он должен крикнуть «</a:t>
            </a:r>
            <a:r>
              <a:rPr lang="ru-RU" sz="1800" i="1" cap="none" smtClean="0">
                <a:ln>
                  <a:noFill/>
                </a:ln>
                <a:solidFill>
                  <a:schemeClr val="bg1"/>
                </a:solidFill>
              </a:rPr>
              <a:t>Стоп!</a:t>
            </a:r>
            <a:r>
              <a:rPr lang="ru-RU" sz="1800" cap="none" smtClean="0">
                <a:ln>
                  <a:noFill/>
                </a:ln>
                <a:solidFill>
                  <a:schemeClr val="bg1"/>
                </a:solidFill>
              </a:rPr>
              <a:t>». Ведущий останавливается.</a:t>
            </a:r>
            <a:br>
              <a:rPr lang="ru-RU" sz="1800" cap="none" smtClean="0">
                <a:ln>
                  <a:noFill/>
                </a:ln>
                <a:solidFill>
                  <a:schemeClr val="bg1"/>
                </a:solidFill>
              </a:rPr>
            </a:br>
            <a:r>
              <a:rPr lang="ru-RU" sz="1800" cap="none" smtClean="0">
                <a:ln>
                  <a:noFill/>
                </a:ln>
                <a:solidFill>
                  <a:schemeClr val="bg1"/>
                </a:solidFill>
              </a:rPr>
              <a:t>Теперь игрок должен отгадать, сколько ему нужно сделать шагов до ведущего. </a:t>
            </a:r>
            <a:br>
              <a:rPr lang="ru-RU" sz="1800" cap="none" smtClean="0">
                <a:ln>
                  <a:noFill/>
                </a:ln>
                <a:solidFill>
                  <a:schemeClr val="bg1"/>
                </a:solidFill>
              </a:rPr>
            </a:br>
            <a:r>
              <a:rPr lang="ru-RU" sz="1800" cap="none" smtClean="0">
                <a:ln>
                  <a:noFill/>
                </a:ln>
                <a:solidFill>
                  <a:schemeClr val="bg1"/>
                </a:solidFill>
              </a:rPr>
              <a:t>После того как ребенок сделает названное количество шагов, он бросает мяч в кольцо из рук, которое сделает ведущий. Если игрок попал, то он становится ведущим, если нет, ведущий остается прежним.</a:t>
            </a:r>
            <a:r>
              <a:rPr lang="ru-RU" cap="none" smtClean="0">
                <a:ln>
                  <a:noFill/>
                </a:ln>
              </a:rPr>
              <a:t> </a:t>
            </a:r>
          </a:p>
        </p:txBody>
      </p:sp>
      <p:sp>
        <p:nvSpPr>
          <p:cNvPr id="28674" name="Объект 2"/>
          <p:cNvSpPr>
            <a:spLocks noGrp="1"/>
          </p:cNvSpPr>
          <p:nvPr>
            <p:ph idx="4294967295"/>
          </p:nvPr>
        </p:nvSpPr>
        <p:spPr>
          <a:xfrm>
            <a:off x="692150" y="1519238"/>
            <a:ext cx="10590213" cy="500697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8675" name="Picture 5" descr="1614573769_29-p-myach-na-belom-fone-32"/>
          <p:cNvPicPr>
            <a:picLocks noChangeAspect="1" noChangeArrowheads="1"/>
          </p:cNvPicPr>
          <p:nvPr/>
        </p:nvPicPr>
        <p:blipFill>
          <a:blip r:embed="rId2"/>
          <a:srcRect/>
          <a:stretch>
            <a:fillRect/>
          </a:stretch>
        </p:blipFill>
        <p:spPr bwMode="auto">
          <a:xfrm>
            <a:off x="9290050" y="3617913"/>
            <a:ext cx="2519363" cy="25193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bwMode="auto">
          <a:xfrm>
            <a:off x="808038" y="417513"/>
            <a:ext cx="8410575" cy="5638800"/>
          </a:xfrm>
          <a:noFill/>
        </p:spPr>
        <p:txBody>
          <a:bodyPr wrap="square" numCol="1" anchorCtr="0" compatLnSpc="1">
            <a:prstTxWarp prst="textNoShape">
              <a:avLst/>
            </a:prstTxWarp>
          </a:bodyPr>
          <a:lstStyle/>
          <a:p>
            <a:pPr eaLnBrk="1" hangingPunct="1"/>
            <a:r>
              <a:rPr lang="ru-RU" sz="2800" cap="none" smtClean="0">
                <a:ln>
                  <a:noFill/>
                </a:ln>
                <a:solidFill>
                  <a:srgbClr val="111111"/>
                </a:solidFill>
                <a:latin typeface="Arial" charset="0"/>
                <a:cs typeface="Arial" charset="0"/>
              </a:rPr>
              <a:t/>
            </a:r>
            <a:br>
              <a:rPr lang="ru-RU" sz="2800" cap="none" smtClean="0">
                <a:ln>
                  <a:noFill/>
                </a:ln>
                <a:solidFill>
                  <a:srgbClr val="111111"/>
                </a:solidFill>
                <a:latin typeface="Arial" charset="0"/>
                <a:cs typeface="Arial" charset="0"/>
              </a:rPr>
            </a:br>
            <a:r>
              <a:rPr lang="ru-RU" sz="2000" b="1" i="1" cap="none" smtClean="0">
                <a:ln>
                  <a:noFill/>
                </a:ln>
                <a:solidFill>
                  <a:schemeClr val="bg1"/>
                </a:solidFill>
              </a:rPr>
              <a:t>«Тише едешь – дальше будешь»</a:t>
            </a:r>
            <a:r>
              <a:rPr lang="ru-RU" sz="2000" cap="none" smtClean="0">
                <a:ln>
                  <a:noFill/>
                </a:ln>
                <a:solidFill>
                  <a:schemeClr val="bg1"/>
                </a:solidFill>
              </a:rPr>
              <a:t/>
            </a:r>
            <a:br>
              <a:rPr lang="ru-RU" sz="2000" cap="none" smtClean="0">
                <a:ln>
                  <a:noFill/>
                </a:ln>
                <a:solidFill>
                  <a:schemeClr val="bg1"/>
                </a:solidFill>
              </a:rPr>
            </a:br>
            <a:r>
              <a:rPr lang="ru-RU" sz="2000" cap="none" smtClean="0">
                <a:ln>
                  <a:noFill/>
                </a:ln>
                <a:solidFill>
                  <a:schemeClr val="bg1"/>
                </a:solidFill>
              </a:rPr>
              <a:t/>
            </a:r>
            <a:br>
              <a:rPr lang="ru-RU" sz="2000" cap="none" smtClean="0">
                <a:ln>
                  <a:noFill/>
                </a:ln>
                <a:solidFill>
                  <a:schemeClr val="bg1"/>
                </a:solidFill>
              </a:rPr>
            </a:br>
            <a:r>
              <a:rPr lang="ru-RU" sz="1800" cap="none" smtClean="0">
                <a:ln>
                  <a:noFill/>
                </a:ln>
                <a:solidFill>
                  <a:schemeClr val="bg1"/>
                </a:solidFill>
              </a:rPr>
              <a:t>Выбирается ведущий с помощью считалки. Он встает на одном конце площадки, остальные игроки на другом. Чем больше расстояние между ними, тем лучше.</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Ведущий отворачивается от игроков и кричит «</a:t>
            </a:r>
            <a:r>
              <a:rPr lang="ru-RU" sz="1800" i="1" cap="none" smtClean="0">
                <a:ln>
                  <a:noFill/>
                </a:ln>
                <a:solidFill>
                  <a:schemeClr val="bg1"/>
                </a:solidFill>
              </a:rPr>
              <a:t>Тише едешь, дальше будешь. СТОП!</a:t>
            </a:r>
            <a:r>
              <a:rPr lang="ru-RU" sz="1800" cap="none" smtClean="0">
                <a:ln>
                  <a:noFill/>
                </a:ln>
                <a:solidFill>
                  <a:schemeClr val="bg1"/>
                </a:solidFill>
              </a:rPr>
              <a:t>»</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В это время все игроки бегут к ведущему. После слова «СТОП» они должны остановиться. В это время ведущий поворачивается и, если замечает, что кто-то из детей не остановился, отправляет его на старт.</a:t>
            </a:r>
            <a:br>
              <a:rPr lang="ru-RU" sz="1800" cap="none" smtClean="0">
                <a:ln>
                  <a:noFill/>
                </a:ln>
                <a:solidFill>
                  <a:schemeClr val="bg1"/>
                </a:solidFill>
              </a:rPr>
            </a:br>
            <a:r>
              <a:rPr lang="ru-RU" sz="1800" cap="none" smtClean="0">
                <a:ln>
                  <a:noFill/>
                </a:ln>
                <a:solidFill>
                  <a:schemeClr val="bg1"/>
                </a:solidFill>
              </a:rPr>
              <a:t>Когда кто-то из детей добежит до ведущего и дотронется до него, все бегут к старту. Новым ведущим становится тот, кого поймает предыдущий.</a:t>
            </a:r>
            <a:br>
              <a:rPr lang="ru-RU" sz="1800" cap="none" smtClean="0">
                <a:ln>
                  <a:noFill/>
                </a:ln>
                <a:solidFill>
                  <a:schemeClr val="bg1"/>
                </a:solidFill>
              </a:rPr>
            </a:br>
            <a:endParaRPr lang="ru-RU" sz="1800" cap="none" smtClean="0">
              <a:ln>
                <a:noFill/>
              </a:ln>
              <a:solidFill>
                <a:schemeClr val="bg1"/>
              </a:solidFill>
            </a:endParaRPr>
          </a:p>
        </p:txBody>
      </p:sp>
      <p:sp>
        <p:nvSpPr>
          <p:cNvPr id="29698" name="Объект 2"/>
          <p:cNvSpPr>
            <a:spLocks noGrp="1"/>
          </p:cNvSpPr>
          <p:nvPr>
            <p:ph idx="4294967295"/>
          </p:nvPr>
        </p:nvSpPr>
        <p:spPr>
          <a:xfrm>
            <a:off x="684213" y="1535113"/>
            <a:ext cx="10590212" cy="500697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406400" y="285750"/>
            <a:ext cx="6332538" cy="4513263"/>
          </a:xfrm>
        </p:spPr>
        <p:txBody>
          <a:bodyPr/>
          <a:lstStyle/>
          <a:p>
            <a:pPr marL="0" indent="0" eaLnBrk="1" hangingPunct="1">
              <a:buFont typeface="Wingdings 3" pitchFamily="18" charset="2"/>
              <a:buNone/>
            </a:pPr>
            <a:r>
              <a:rPr lang="ru-RU" b="1" i="1" smtClean="0">
                <a:solidFill>
                  <a:schemeClr val="bg1"/>
                </a:solidFill>
              </a:rPr>
              <a:t>В процессе игр на улице ребенок получает необходимую дозу витамина D, который незаменим в период активного роста и формирования костной ткани ребенка; прогулки на воздухе помогают правильной работе внутренних органов и мозга. Положительные эмоции, которые ребенок получает от активного движения, не только улучшают его настроение, но и формируют позитивное отношение к родителям, педагогам и друзьям. Маленький человек на детской площадке учится играть, общаться, сочувствовать, сотрудничать, проявлять инициативу, преодолевать комплексы и быть коммуникабельным и открытым. </a:t>
            </a:r>
          </a:p>
        </p:txBody>
      </p:sp>
      <p:pic>
        <p:nvPicPr>
          <p:cNvPr id="20482" name="Рисунок 20"/>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402513" y="2855913"/>
            <a:ext cx="3632200" cy="3484562"/>
          </a:xfrm>
          <a:prstGeom prst="rect">
            <a:avLst/>
          </a:prstGeom>
          <a:noFill/>
          <a:ln w="9525">
            <a:noFill/>
            <a:miter lim="800000"/>
            <a:headEnd/>
            <a:tailEnd/>
          </a:ln>
        </p:spPr>
      </p:pic>
      <p:pic>
        <p:nvPicPr>
          <p:cNvPr id="20483" name="Рисунок 22"/>
          <p:cNvPicPr>
            <a:picLocks noChangeAspect="1"/>
          </p:cNvPicPr>
          <p:nvPr/>
        </p:nvPicPr>
        <p:blipFill>
          <a:blip r:embed="rId3"/>
          <a:srcRect/>
          <a:stretch>
            <a:fillRect/>
          </a:stretch>
        </p:blipFill>
        <p:spPr bwMode="auto">
          <a:xfrm rot="-1901451">
            <a:off x="2981325" y="4938713"/>
            <a:ext cx="1066800" cy="1571625"/>
          </a:xfrm>
          <a:prstGeom prst="rect">
            <a:avLst/>
          </a:prstGeom>
          <a:noFill/>
          <a:ln w="9525">
            <a:noFill/>
            <a:miter lim="800000"/>
            <a:headEnd/>
            <a:tailEnd/>
          </a:ln>
        </p:spPr>
      </p:pic>
      <p:pic>
        <p:nvPicPr>
          <p:cNvPr id="20484" name="Рисунок 2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23850" y="5013325"/>
            <a:ext cx="1676400" cy="1676400"/>
          </a:xfrm>
          <a:prstGeom prst="rect">
            <a:avLst/>
          </a:prstGeom>
          <a:noFill/>
          <a:ln w="9525">
            <a:noFill/>
            <a:miter lim="800000"/>
            <a:headEnd/>
            <a:tailEnd/>
          </a:ln>
        </p:spPr>
      </p:pic>
      <p:pic>
        <p:nvPicPr>
          <p:cNvPr id="20485" name="Рисунок 30"/>
          <p:cNvPicPr>
            <a:picLocks noChangeAspect="1"/>
          </p:cNvPicPr>
          <p:nvPr/>
        </p:nvPicPr>
        <p:blipFill>
          <a:blip r:embed="rId5"/>
          <a:srcRect/>
          <a:stretch>
            <a:fillRect/>
          </a:stretch>
        </p:blipFill>
        <p:spPr bwMode="auto">
          <a:xfrm>
            <a:off x="9132888" y="401638"/>
            <a:ext cx="2209800" cy="2211387"/>
          </a:xfrm>
          <a:prstGeom prst="rect">
            <a:avLst/>
          </a:prstGeom>
          <a:noFill/>
          <a:ln w="9525">
            <a:noFill/>
            <a:miter lim="800000"/>
            <a:headEnd/>
            <a:tailEnd/>
          </a:ln>
        </p:spPr>
      </p:pic>
      <p:pic>
        <p:nvPicPr>
          <p:cNvPr id="20486" name="Рисунок 32"/>
          <p:cNvPicPr>
            <a:picLocks noChangeAspect="1"/>
          </p:cNvPicPr>
          <p:nvPr/>
        </p:nvPicPr>
        <p:blipFill>
          <a:blip r:embed="rId6">
            <a:clrChange>
              <a:clrFrom>
                <a:srgbClr val="FFFFFF"/>
              </a:clrFrom>
              <a:clrTo>
                <a:srgbClr val="FFFFFF">
                  <a:alpha val="0"/>
                </a:srgbClr>
              </a:clrTo>
            </a:clrChange>
          </a:blip>
          <a:srcRect l="10300" t="13257" r="7681" b="9280"/>
          <a:stretch>
            <a:fillRect/>
          </a:stretch>
        </p:blipFill>
        <p:spPr bwMode="auto">
          <a:xfrm>
            <a:off x="6624638" y="381000"/>
            <a:ext cx="2351087" cy="2220913"/>
          </a:xfrm>
          <a:prstGeom prst="rect">
            <a:avLst/>
          </a:prstGeom>
          <a:noFill/>
          <a:ln w="9525">
            <a:noFill/>
            <a:miter lim="800000"/>
            <a:headEnd/>
            <a:tailEnd/>
          </a:ln>
        </p:spPr>
      </p:pic>
      <p:pic>
        <p:nvPicPr>
          <p:cNvPr id="20487" name="Рисунок 34"/>
          <p:cNvPicPr>
            <a:picLocks noChangeAspect="1"/>
          </p:cNvPicPr>
          <p:nvPr/>
        </p:nvPicPr>
        <p:blipFill>
          <a:blip r:embed="rId7"/>
          <a:srcRect/>
          <a:stretch>
            <a:fillRect/>
          </a:stretch>
        </p:blipFill>
        <p:spPr bwMode="auto">
          <a:xfrm>
            <a:off x="5019675" y="4598988"/>
            <a:ext cx="2152650" cy="1857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bwMode="auto">
          <a:xfrm>
            <a:off x="684213" y="296863"/>
            <a:ext cx="8534400" cy="728662"/>
          </a:xfrm>
        </p:spPr>
        <p:txBody>
          <a:bodyPr wrap="square" numCol="1" anchorCtr="0" compatLnSpc="1">
            <a:prstTxWarp prst="textNoShape">
              <a:avLst/>
            </a:prstTxWarp>
          </a:bodyPr>
          <a:lstStyle/>
          <a:p>
            <a:pPr eaLnBrk="1" hangingPunct="1"/>
            <a:r>
              <a:rPr lang="ru-RU" sz="2400" cap="none" smtClean="0">
                <a:ln>
                  <a:noFill/>
                </a:ln>
              </a:rPr>
              <a:t>МЕТОДИКА ПРОВЕДЕНИЯ ИГРЫ ВКЛЮЧАЕТ:</a:t>
            </a:r>
          </a:p>
        </p:txBody>
      </p:sp>
      <p:sp>
        <p:nvSpPr>
          <p:cNvPr id="21506" name="Объект 2"/>
          <p:cNvSpPr>
            <a:spLocks noGrp="1"/>
          </p:cNvSpPr>
          <p:nvPr>
            <p:ph idx="1"/>
          </p:nvPr>
        </p:nvSpPr>
        <p:spPr>
          <a:xfrm>
            <a:off x="546100" y="923925"/>
            <a:ext cx="8672513" cy="5340350"/>
          </a:xfrm>
        </p:spPr>
        <p:txBody>
          <a:bodyPr/>
          <a:lstStyle/>
          <a:p>
            <a:pPr eaLnBrk="1" hangingPunct="1">
              <a:lnSpc>
                <a:spcPct val="80000"/>
              </a:lnSpc>
            </a:pPr>
            <a:r>
              <a:rPr lang="ru-RU" sz="1900" smtClean="0"/>
              <a:t>    </a:t>
            </a:r>
            <a:r>
              <a:rPr lang="ru-RU" sz="1700" smtClean="0"/>
              <a:t>Сбор детей на игру. Создание интереса к игре.</a:t>
            </a:r>
          </a:p>
          <a:p>
            <a:pPr eaLnBrk="1" hangingPunct="1">
              <a:lnSpc>
                <a:spcPct val="80000"/>
              </a:lnSpc>
            </a:pPr>
            <a:r>
              <a:rPr lang="ru-RU" sz="1700" smtClean="0"/>
              <a:t>    Организация играющих. Объяснение игры.</a:t>
            </a:r>
          </a:p>
          <a:p>
            <a:pPr eaLnBrk="1" hangingPunct="1">
              <a:lnSpc>
                <a:spcPct val="80000"/>
              </a:lnSpc>
            </a:pPr>
            <a:r>
              <a:rPr lang="ru-RU" sz="1700" smtClean="0"/>
              <a:t>    Распределение ролей.</a:t>
            </a:r>
          </a:p>
          <a:p>
            <a:pPr eaLnBrk="1" hangingPunct="1">
              <a:lnSpc>
                <a:spcPct val="80000"/>
              </a:lnSpc>
            </a:pPr>
            <a:r>
              <a:rPr lang="ru-RU" sz="1700" smtClean="0"/>
              <a:t>    Проведение и руководство ходом игры.</a:t>
            </a:r>
          </a:p>
          <a:p>
            <a:pPr eaLnBrk="1" hangingPunct="1">
              <a:lnSpc>
                <a:spcPct val="80000"/>
              </a:lnSpc>
            </a:pPr>
            <a:r>
              <a:rPr lang="ru-RU" sz="1700" smtClean="0"/>
              <a:t>    Окончание игры. Подведение итогов.</a:t>
            </a:r>
          </a:p>
          <a:p>
            <a:pPr eaLnBrk="1" hangingPunct="1">
              <a:lnSpc>
                <a:spcPct val="80000"/>
              </a:lnSpc>
              <a:buFont typeface="Wingdings 3" pitchFamily="18" charset="2"/>
              <a:buNone/>
            </a:pPr>
            <a:endParaRPr lang="ru-RU" sz="2200" smtClean="0">
              <a:solidFill>
                <a:schemeClr val="tx1"/>
              </a:solidFill>
            </a:endParaRPr>
          </a:p>
          <a:p>
            <a:pPr eaLnBrk="1" hangingPunct="1">
              <a:lnSpc>
                <a:spcPct val="80000"/>
              </a:lnSpc>
              <a:buFont typeface="Wingdings 3" pitchFamily="18" charset="2"/>
              <a:buNone/>
            </a:pPr>
            <a:endParaRPr lang="ru-RU" sz="2200" smtClean="0">
              <a:solidFill>
                <a:schemeClr val="tx1"/>
              </a:solidFill>
            </a:endParaRPr>
          </a:p>
          <a:p>
            <a:pPr eaLnBrk="1" hangingPunct="1">
              <a:lnSpc>
                <a:spcPct val="80000"/>
              </a:lnSpc>
              <a:buFont typeface="Wingdings 3" pitchFamily="18" charset="2"/>
              <a:buNone/>
            </a:pPr>
            <a:r>
              <a:rPr lang="ru-RU" sz="2200" smtClean="0">
                <a:solidFill>
                  <a:schemeClr val="tx1"/>
                </a:solidFill>
              </a:rPr>
              <a:t>ПРОДОЛЖИТЕЛЬНОСТЬ ИГРЫ:</a:t>
            </a:r>
          </a:p>
          <a:p>
            <a:pPr eaLnBrk="1" hangingPunct="1">
              <a:lnSpc>
                <a:spcPct val="80000"/>
              </a:lnSpc>
              <a:buFont typeface="Wingdings 3" pitchFamily="18" charset="2"/>
              <a:buNone/>
            </a:pPr>
            <a:r>
              <a:rPr lang="ru-RU" sz="1700" smtClean="0">
                <a:solidFill>
                  <a:schemeClr val="tx1"/>
                </a:solidFill>
              </a:rPr>
              <a:t>- Игры большой подвижности повторяются 3 -4 раза.</a:t>
            </a:r>
          </a:p>
          <a:p>
            <a:pPr eaLnBrk="1" hangingPunct="1">
              <a:lnSpc>
                <a:spcPct val="80000"/>
              </a:lnSpc>
              <a:buFont typeface="Wingdings 3" pitchFamily="18" charset="2"/>
              <a:buNone/>
            </a:pPr>
            <a:r>
              <a:rPr lang="ru-RU" sz="1700" smtClean="0">
                <a:solidFill>
                  <a:schemeClr val="tx1"/>
                </a:solidFill>
              </a:rPr>
              <a:t>- Игры более спокойные повторяются 4 – 5 раз.</a:t>
            </a:r>
          </a:p>
          <a:p>
            <a:pPr eaLnBrk="1" hangingPunct="1">
              <a:lnSpc>
                <a:spcPct val="80000"/>
              </a:lnSpc>
              <a:buFont typeface="Wingdings 3" pitchFamily="18" charset="2"/>
              <a:buNone/>
            </a:pPr>
            <a:r>
              <a:rPr lang="ru-RU" sz="1700" smtClean="0">
                <a:solidFill>
                  <a:schemeClr val="tx1"/>
                </a:solidFill>
              </a:rPr>
              <a:t>- Паузы между повторениями 0,3 – 0,5 мин.</a:t>
            </a:r>
          </a:p>
          <a:p>
            <a:pPr eaLnBrk="1" hangingPunct="1">
              <a:lnSpc>
                <a:spcPct val="80000"/>
              </a:lnSpc>
              <a:buFont typeface="Wingdings 3" pitchFamily="18" charset="2"/>
              <a:buNone/>
            </a:pPr>
            <a:endParaRPr lang="ru-RU" sz="1900" smtClean="0">
              <a:solidFill>
                <a:schemeClr val="tx1"/>
              </a:solidFill>
            </a:endParaRPr>
          </a:p>
        </p:txBody>
      </p:sp>
      <p:pic>
        <p:nvPicPr>
          <p:cNvPr id="21507" name="Рисунок 6"/>
          <p:cNvPicPr>
            <a:picLocks noChangeAspect="1"/>
          </p:cNvPicPr>
          <p:nvPr/>
        </p:nvPicPr>
        <p:blipFill>
          <a:blip r:embed="rId2">
            <a:clrChange>
              <a:clrFrom>
                <a:srgbClr val="FEFEFE"/>
              </a:clrFrom>
              <a:clrTo>
                <a:srgbClr val="FEFEFE">
                  <a:alpha val="0"/>
                </a:srgbClr>
              </a:clrTo>
            </a:clrChange>
          </a:blip>
          <a:srcRect/>
          <a:stretch>
            <a:fillRect/>
          </a:stretch>
        </p:blipFill>
        <p:spPr bwMode="auto">
          <a:xfrm>
            <a:off x="8570913" y="434975"/>
            <a:ext cx="2765425" cy="34623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bwMode="auto">
          <a:xfrm>
            <a:off x="684213" y="274638"/>
            <a:ext cx="8534400" cy="1092200"/>
          </a:xfrm>
        </p:spPr>
        <p:txBody>
          <a:bodyPr wrap="square" numCol="1" anchorCtr="0" compatLnSpc="1">
            <a:prstTxWarp prst="textNoShape">
              <a:avLst/>
            </a:prstTxWarp>
          </a:bodyPr>
          <a:lstStyle/>
          <a:p>
            <a:pPr eaLnBrk="1" hangingPunct="1"/>
            <a:endParaRPr lang="ru-RU" cap="none" smtClean="0">
              <a:ln>
                <a:noFill/>
              </a:ln>
            </a:endParaRPr>
          </a:p>
        </p:txBody>
      </p:sp>
      <p:sp>
        <p:nvSpPr>
          <p:cNvPr id="22530" name="Объект 2"/>
          <p:cNvSpPr>
            <a:spLocks noGrp="1"/>
          </p:cNvSpPr>
          <p:nvPr>
            <p:ph idx="1"/>
          </p:nvPr>
        </p:nvSpPr>
        <p:spPr>
          <a:xfrm>
            <a:off x="684213" y="1171575"/>
            <a:ext cx="7189787" cy="2841625"/>
          </a:xfrm>
        </p:spPr>
        <p:txBody>
          <a:bodyPr/>
          <a:lstStyle/>
          <a:p>
            <a:pPr eaLnBrk="1" hangingPunct="1">
              <a:lnSpc>
                <a:spcPct val="80000"/>
              </a:lnSpc>
            </a:pPr>
            <a:r>
              <a:rPr lang="ru-RU" sz="1900" b="1" smtClean="0">
                <a:solidFill>
                  <a:srgbClr val="002060"/>
                </a:solidFill>
                <a:latin typeface="Courier New" pitchFamily="49" charset="0"/>
                <a:cs typeface="Courier New" pitchFamily="49" charset="0"/>
              </a:rPr>
              <a:t>На каждый день недели следует планировать игры разного содержания и характера.</a:t>
            </a:r>
          </a:p>
          <a:p>
            <a:pPr eaLnBrk="1" hangingPunct="1">
              <a:lnSpc>
                <a:spcPct val="80000"/>
              </a:lnSpc>
            </a:pPr>
            <a:r>
              <a:rPr lang="ru-RU" sz="1900" b="1" smtClean="0">
                <a:solidFill>
                  <a:srgbClr val="002060"/>
                </a:solidFill>
                <a:latin typeface="Courier New" pitchFamily="49" charset="0"/>
                <a:cs typeface="Courier New" pitchFamily="49" charset="0"/>
              </a:rPr>
              <a:t>Подбирая игры, воспитатель должен учитывать предыдущую деятельность детей и последующую</a:t>
            </a:r>
            <a:r>
              <a:rPr lang="en-US" sz="1900" b="1" smtClean="0">
                <a:solidFill>
                  <a:srgbClr val="002060"/>
                </a:solidFill>
                <a:latin typeface="Courier New" pitchFamily="49" charset="0"/>
                <a:cs typeface="Courier New" pitchFamily="49" charset="0"/>
              </a:rPr>
              <a:t>.</a:t>
            </a:r>
            <a:endParaRPr lang="ru-RU" sz="1900" b="1" smtClean="0">
              <a:solidFill>
                <a:srgbClr val="002060"/>
              </a:solidFill>
              <a:latin typeface="Courier New" pitchFamily="49" charset="0"/>
              <a:cs typeface="Courier New" pitchFamily="49" charset="0"/>
            </a:endParaRPr>
          </a:p>
          <a:p>
            <a:pPr eaLnBrk="1" hangingPunct="1">
              <a:lnSpc>
                <a:spcPct val="80000"/>
              </a:lnSpc>
            </a:pPr>
            <a:r>
              <a:rPr lang="en-US" sz="1900" i="1" smtClean="0"/>
              <a:t> </a:t>
            </a:r>
            <a:r>
              <a:rPr lang="ru-RU" sz="1900" b="1" i="1" smtClean="0">
                <a:solidFill>
                  <a:srgbClr val="002060"/>
                </a:solidFill>
                <a:latin typeface="Courier New" pitchFamily="49" charset="0"/>
                <a:cs typeface="Courier New" pitchFamily="49" charset="0"/>
              </a:rPr>
              <a:t>На прогулке проводятся 2 игры. Одна  более подвижная, вторая - спокойная.</a:t>
            </a:r>
          </a:p>
          <a:p>
            <a:pPr eaLnBrk="1" hangingPunct="1">
              <a:lnSpc>
                <a:spcPct val="80000"/>
              </a:lnSpc>
            </a:pPr>
            <a:r>
              <a:rPr lang="en-US" sz="1900" i="1" smtClean="0"/>
              <a:t> </a:t>
            </a:r>
            <a:r>
              <a:rPr lang="ru-RU" sz="1900" b="1" smtClean="0">
                <a:solidFill>
                  <a:srgbClr val="002060"/>
                </a:solidFill>
                <a:latin typeface="Courier New" pitchFamily="49" charset="0"/>
                <a:cs typeface="Courier New" pitchFamily="49" charset="0"/>
              </a:rPr>
              <a:t>Общая длительность игры составляет 5-6                минут – в младшей, 6-8 минут в средней,8-10 минут в старшей и 10-12 минут – в подготовительной.</a:t>
            </a:r>
            <a:r>
              <a:rPr lang="ru-RU" sz="1700" b="1" i="1" smtClean="0"/>
              <a:t> </a:t>
            </a:r>
          </a:p>
          <a:p>
            <a:pPr>
              <a:lnSpc>
                <a:spcPct val="80000"/>
              </a:lnSpc>
              <a:buFontTx/>
              <a:buBlip>
                <a:blip r:embed="rId2"/>
              </a:buBlip>
            </a:pPr>
            <a:r>
              <a:rPr lang="ru-RU" sz="1900" b="1" smtClean="0">
                <a:solidFill>
                  <a:srgbClr val="002060"/>
                </a:solidFill>
                <a:latin typeface="Courier New" pitchFamily="49" charset="0"/>
                <a:cs typeface="Courier New" pitchFamily="49" charset="0"/>
              </a:rPr>
              <a:t>Игра повторяется 4-5 раз в течении месяца. </a:t>
            </a:r>
          </a:p>
          <a:p>
            <a:pPr eaLnBrk="1" hangingPunct="1">
              <a:lnSpc>
                <a:spcPct val="80000"/>
              </a:lnSpc>
            </a:pPr>
            <a:endParaRPr lang="ru-RU" sz="1700" smtClean="0">
              <a:solidFill>
                <a:schemeClr val="bg1"/>
              </a:solidFill>
            </a:endParaRPr>
          </a:p>
        </p:txBody>
      </p:sp>
      <p:pic>
        <p:nvPicPr>
          <p:cNvPr id="22531" name="Рисунок 6"/>
          <p:cNvPicPr>
            <a:picLocks noChangeAspect="1"/>
          </p:cNvPicPr>
          <p:nvPr/>
        </p:nvPicPr>
        <p:blipFill>
          <a:blip r:embed="rId3">
            <a:clrChange>
              <a:clrFrom>
                <a:srgbClr val="FDFDFD"/>
              </a:clrFrom>
              <a:clrTo>
                <a:srgbClr val="FDFDFD">
                  <a:alpha val="0"/>
                </a:srgbClr>
              </a:clrTo>
            </a:clrChange>
          </a:blip>
          <a:srcRect t="4964" b="7716"/>
          <a:stretch>
            <a:fillRect/>
          </a:stretch>
        </p:blipFill>
        <p:spPr bwMode="auto">
          <a:xfrm>
            <a:off x="7874000" y="882650"/>
            <a:ext cx="3859213" cy="3556000"/>
          </a:xfrm>
          <a:prstGeom prst="rect">
            <a:avLst/>
          </a:prstGeom>
          <a:noFill/>
          <a:ln w="9525">
            <a:noFill/>
            <a:miter lim="800000"/>
            <a:headEnd/>
            <a:tailEnd/>
          </a:ln>
        </p:spPr>
      </p:pic>
      <p:pic>
        <p:nvPicPr>
          <p:cNvPr id="22532" name="Рисунок 8"/>
          <p:cNvPicPr>
            <a:picLocks noChangeAspect="1"/>
          </p:cNvPicPr>
          <p:nvPr/>
        </p:nvPicPr>
        <p:blipFill>
          <a:blip r:embed="rId4"/>
          <a:srcRect t="7320" b="9221"/>
          <a:stretch>
            <a:fillRect/>
          </a:stretch>
        </p:blipFill>
        <p:spPr bwMode="auto">
          <a:xfrm>
            <a:off x="1698625" y="4013200"/>
            <a:ext cx="4595813" cy="2543175"/>
          </a:xfrm>
          <a:prstGeom prst="rect">
            <a:avLst/>
          </a:prstGeom>
          <a:noFill/>
          <a:ln w="9525">
            <a:noFill/>
            <a:miter lim="800000"/>
            <a:headEnd/>
            <a:tailEnd/>
          </a:ln>
        </p:spPr>
      </p:pic>
      <p:pic>
        <p:nvPicPr>
          <p:cNvPr id="22533" name="Рисунок 10"/>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6975475" y="4551363"/>
            <a:ext cx="3716338" cy="2146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bwMode="auto">
          <a:xfrm>
            <a:off x="1020763" y="417513"/>
            <a:ext cx="8197850" cy="692150"/>
          </a:xfrm>
        </p:spPr>
        <p:txBody>
          <a:bodyPr wrap="square" numCol="1" anchorCtr="0" compatLnSpc="1">
            <a:prstTxWarp prst="textNoShape">
              <a:avLst/>
            </a:prstTxWarp>
          </a:bodyPr>
          <a:lstStyle/>
          <a:p>
            <a:pPr eaLnBrk="1" hangingPunct="1"/>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400" cap="none" smtClean="0">
                <a:ln>
                  <a:noFill/>
                </a:ln>
                <a:solidFill>
                  <a:srgbClr val="111111"/>
                </a:solidFill>
                <a:latin typeface="Arial" charset="0"/>
                <a:cs typeface="Arial" charset="0"/>
              </a:rPr>
              <a:t>«Где спрятался БУБЕН?»</a:t>
            </a:r>
            <a:br>
              <a:rPr lang="ru-RU" sz="2400" cap="none" smtClean="0">
                <a:ln>
                  <a:noFill/>
                </a:ln>
                <a:solidFill>
                  <a:srgbClr val="111111"/>
                </a:solidFill>
                <a:latin typeface="Arial" charset="0"/>
                <a:cs typeface="Arial" charset="0"/>
              </a:rPr>
            </a:br>
            <a:r>
              <a:rPr lang="ru-RU" sz="2400" u="sng" cap="none" smtClean="0">
                <a:ln>
                  <a:noFill/>
                </a:ln>
                <a:solidFill>
                  <a:srgbClr val="111111"/>
                </a:solidFill>
                <a:latin typeface="Arial" charset="0"/>
                <a:cs typeface="Arial" charset="0"/>
              </a:rPr>
              <a:t/>
            </a:r>
            <a:br>
              <a:rPr lang="ru-RU" sz="2400" u="sng" cap="none" smtClean="0">
                <a:ln>
                  <a:noFill/>
                </a:ln>
                <a:solidFill>
                  <a:srgbClr val="111111"/>
                </a:solidFill>
                <a:latin typeface="Arial" charset="0"/>
                <a:cs typeface="Arial" charset="0"/>
              </a:rPr>
            </a:br>
            <a:r>
              <a:rPr lang="ru-RU" sz="2000" u="sng" cap="none" smtClean="0">
                <a:ln>
                  <a:noFill/>
                </a:ln>
                <a:solidFill>
                  <a:srgbClr val="111111"/>
                </a:solidFill>
                <a:latin typeface="Arial" charset="0"/>
                <a:cs typeface="Arial" charset="0"/>
              </a:rPr>
              <a:t>Задачи</a:t>
            </a:r>
            <a:r>
              <a:rPr lang="ru-RU" sz="2000" cap="none" smtClean="0">
                <a:ln>
                  <a:noFill/>
                </a:ln>
                <a:solidFill>
                  <a:srgbClr val="111111"/>
                </a:solidFill>
                <a:latin typeface="Arial" charset="0"/>
                <a:cs typeface="Arial" charset="0"/>
              </a:rPr>
              <a:t>: учить ориентироваться в пространстве; развивать умение бегать в разных направлениях; вызывать чувство радости от совместных действий.</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Дети стоят лицом к стене павильона. Воспитатель находится в другом конце участка и звенит в БУБЕН. </a:t>
            </a:r>
            <a:br>
              <a:rPr lang="ru-RU" sz="2000" cap="none" smtClean="0">
                <a:ln>
                  <a:noFill/>
                </a:ln>
                <a:solidFill>
                  <a:srgbClr val="111111"/>
                </a:solidFill>
                <a:latin typeface="Arial" charset="0"/>
                <a:cs typeface="Arial" charset="0"/>
              </a:rPr>
            </a:br>
            <a:r>
              <a:rPr lang="ru-RU" sz="2000" u="sng" cap="none" smtClean="0">
                <a:ln>
                  <a:noFill/>
                </a:ln>
                <a:solidFill>
                  <a:srgbClr val="111111"/>
                </a:solidFill>
                <a:latin typeface="Arial" charset="0"/>
                <a:cs typeface="Arial" charset="0"/>
              </a:rPr>
              <a:t>Воспитатель говорит детям</a:t>
            </a:r>
            <a:r>
              <a:rPr lang="ru-RU" sz="2000" cap="none" smtClean="0">
                <a:ln>
                  <a:noFill/>
                </a:ln>
                <a:solidFill>
                  <a:srgbClr val="111111"/>
                </a:solidFill>
                <a:latin typeface="Arial" charset="0"/>
                <a:cs typeface="Arial" charset="0"/>
              </a:rPr>
              <a:t>: </a:t>
            </a:r>
            <a:r>
              <a:rPr lang="ru-RU" sz="2000" i="1" cap="none" smtClean="0">
                <a:ln>
                  <a:noFill/>
                </a:ln>
                <a:solidFill>
                  <a:srgbClr val="111111"/>
                </a:solidFill>
                <a:latin typeface="Arial" charset="0"/>
                <a:cs typeface="Arial" charset="0"/>
              </a:rPr>
              <a:t>«Послушайте, где звенит БУБЕН и найдите его»</a:t>
            </a:r>
            <a:r>
              <a:rPr lang="ru-RU" sz="2000" cap="none" smtClean="0">
                <a:ln>
                  <a:noFill/>
                </a:ln>
                <a:solidFill>
                  <a:srgbClr val="111111"/>
                </a:solidFill>
                <a:latin typeface="Arial" charset="0"/>
                <a:cs typeface="Arial" charset="0"/>
              </a:rPr>
              <a:t>, при этом убрав бубен в укромное место.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Когда дети находят бубен, воспитатель хвалит их, а затем предлагает снова повернуться к стене. Игра повторяется.</a:t>
            </a:r>
          </a:p>
        </p:txBody>
      </p:sp>
      <p:sp>
        <p:nvSpPr>
          <p:cNvPr id="23554" name="Объект 2"/>
          <p:cNvSpPr>
            <a:spLocks noGrp="1"/>
          </p:cNvSpPr>
          <p:nvPr>
            <p:ph idx="1"/>
          </p:nvPr>
        </p:nvSpPr>
        <p:spPr>
          <a:xfrm>
            <a:off x="684213" y="1535113"/>
            <a:ext cx="10590212" cy="500697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3555" name="Picture 5" descr="tambourine-music-instrument_726294-171"/>
          <p:cNvPicPr>
            <a:picLocks noChangeAspect="1" noChangeArrowheads="1"/>
          </p:cNvPicPr>
          <p:nvPr/>
        </p:nvPicPr>
        <p:blipFill>
          <a:blip r:embed="rId2"/>
          <a:srcRect/>
          <a:stretch>
            <a:fillRect/>
          </a:stretch>
        </p:blipFill>
        <p:spPr bwMode="auto">
          <a:xfrm>
            <a:off x="9393238" y="3262313"/>
            <a:ext cx="2528887" cy="31877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bwMode="auto">
          <a:xfrm>
            <a:off x="808038" y="417513"/>
            <a:ext cx="8410575" cy="5638800"/>
          </a:xfrm>
          <a:noFill/>
        </p:spPr>
        <p:txBody>
          <a:bodyPr wrap="square" numCol="1" anchorCtr="0" compatLnSpc="1">
            <a:prstTxWarp prst="textNoShape">
              <a:avLst/>
            </a:prstTxWarp>
          </a:bodyPr>
          <a:lstStyle/>
          <a:p>
            <a:pPr eaLnBrk="1" hangingPunct="1"/>
            <a:r>
              <a:rPr lang="ru-RU" sz="2800" cap="none" smtClean="0">
                <a:ln>
                  <a:noFill/>
                </a:ln>
                <a:solidFill>
                  <a:srgbClr val="111111"/>
                </a:solidFill>
                <a:latin typeface="Arial" charset="0"/>
                <a:cs typeface="Arial" charset="0"/>
              </a:rPr>
              <a:t/>
            </a:r>
            <a:br>
              <a:rPr lang="ru-RU" sz="2800" cap="none" smtClean="0">
                <a:ln>
                  <a:noFill/>
                </a:ln>
                <a:solidFill>
                  <a:srgbClr val="111111"/>
                </a:solidFill>
                <a:latin typeface="Arial" charset="0"/>
                <a:cs typeface="Arial" charset="0"/>
              </a:rPr>
            </a:br>
            <a:r>
              <a:rPr lang="ru-RU" sz="2800" cap="none" smtClean="0">
                <a:ln>
                  <a:noFill/>
                </a:ln>
                <a:solidFill>
                  <a:srgbClr val="111111"/>
                </a:solidFill>
                <a:latin typeface="Arial" charset="0"/>
                <a:cs typeface="Arial" charset="0"/>
              </a:rPr>
              <a:t>«Карусели»</a:t>
            </a:r>
            <a:r>
              <a:rPr lang="ru-RU" sz="1800" i="1" cap="none" smtClean="0">
                <a:ln>
                  <a:noFill/>
                </a:ln>
              </a:rPr>
              <a:t/>
            </a:r>
            <a:br>
              <a:rPr lang="ru-RU" sz="1800" i="1" cap="none" smtClean="0">
                <a:ln>
                  <a:noFill/>
                </a:ln>
              </a:rPr>
            </a:br>
            <a:r>
              <a:rPr lang="ru-RU" sz="1800" i="1" cap="none" smtClean="0">
                <a:ln>
                  <a:noFill/>
                </a:ln>
              </a:rPr>
              <a:t/>
            </a:r>
            <a:br>
              <a:rPr lang="ru-RU" sz="1800" i="1" cap="none" smtClean="0">
                <a:ln>
                  <a:noFill/>
                </a:ln>
              </a:rPr>
            </a:br>
            <a:r>
              <a:rPr lang="ru-RU" sz="1800" u="sng" cap="none" smtClean="0">
                <a:ln>
                  <a:noFill/>
                </a:ln>
                <a:solidFill>
                  <a:schemeClr val="bg1"/>
                </a:solidFill>
              </a:rPr>
              <a:t>Задачи</a:t>
            </a:r>
            <a:r>
              <a:rPr lang="ru-RU" sz="1800" cap="none" smtClean="0">
                <a:ln>
                  <a:noFill/>
                </a:ln>
                <a:solidFill>
                  <a:schemeClr val="bg1"/>
                </a:solidFill>
              </a:rPr>
              <a:t>: развивать равновесие, учить согласовывать свои действия со словами текста, с движениями друг с другом и ритмом текста; развивать внимание; вызывать положительные эмоции.</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Дети берутся за обруч и под слова воспитателя двигаются по кругу, сначала медленно, потом все быстрее и быстрее, а затем постепенно замедляют движение.</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Еле, еле, еле, еле</a:t>
            </a:r>
            <a:br>
              <a:rPr lang="ru-RU" sz="1800" cap="none" smtClean="0">
                <a:ln>
                  <a:noFill/>
                </a:ln>
                <a:solidFill>
                  <a:schemeClr val="bg1"/>
                </a:solidFill>
              </a:rPr>
            </a:br>
            <a:r>
              <a:rPr lang="ru-RU" sz="1800" cap="none" smtClean="0">
                <a:ln>
                  <a:noFill/>
                </a:ln>
                <a:solidFill>
                  <a:schemeClr val="bg1"/>
                </a:solidFill>
              </a:rPr>
              <a:t>Завертелись карусели,</a:t>
            </a:r>
            <a:br>
              <a:rPr lang="ru-RU" sz="1800" cap="none" smtClean="0">
                <a:ln>
                  <a:noFill/>
                </a:ln>
                <a:solidFill>
                  <a:schemeClr val="bg1"/>
                </a:solidFill>
              </a:rPr>
            </a:br>
            <a:r>
              <a:rPr lang="ru-RU" sz="1800" cap="none" smtClean="0">
                <a:ln>
                  <a:noFill/>
                </a:ln>
                <a:solidFill>
                  <a:schemeClr val="bg1"/>
                </a:solidFill>
              </a:rPr>
              <a:t>А потом, потом, потом</a:t>
            </a:r>
            <a:br>
              <a:rPr lang="ru-RU" sz="1800" cap="none" smtClean="0">
                <a:ln>
                  <a:noFill/>
                </a:ln>
                <a:solidFill>
                  <a:schemeClr val="bg1"/>
                </a:solidFill>
              </a:rPr>
            </a:br>
            <a:r>
              <a:rPr lang="ru-RU" sz="1800" cap="none" smtClean="0">
                <a:ln>
                  <a:noFill/>
                </a:ln>
                <a:solidFill>
                  <a:schemeClr val="bg1"/>
                </a:solidFill>
              </a:rPr>
              <a:t>Все бегом, бегом, бегом.</a:t>
            </a:r>
            <a:br>
              <a:rPr lang="ru-RU" sz="1800" cap="none" smtClean="0">
                <a:ln>
                  <a:noFill/>
                </a:ln>
                <a:solidFill>
                  <a:schemeClr val="bg1"/>
                </a:solidFill>
              </a:rPr>
            </a:br>
            <a:r>
              <a:rPr lang="ru-RU" sz="1800" cap="none" smtClean="0">
                <a:ln>
                  <a:noFill/>
                </a:ln>
                <a:solidFill>
                  <a:schemeClr val="bg1"/>
                </a:solidFill>
              </a:rPr>
              <a:t>Тише, тише, не спешите,</a:t>
            </a:r>
            <a:br>
              <a:rPr lang="ru-RU" sz="1800" cap="none" smtClean="0">
                <a:ln>
                  <a:noFill/>
                </a:ln>
                <a:solidFill>
                  <a:schemeClr val="bg1"/>
                </a:solidFill>
              </a:rPr>
            </a:br>
            <a:r>
              <a:rPr lang="ru-RU" sz="1800" cap="none" smtClean="0">
                <a:ln>
                  <a:noFill/>
                </a:ln>
                <a:solidFill>
                  <a:schemeClr val="bg1"/>
                </a:solidFill>
              </a:rPr>
              <a:t>Карусель остановите.</a:t>
            </a:r>
            <a:br>
              <a:rPr lang="ru-RU" sz="1800" cap="none" smtClean="0">
                <a:ln>
                  <a:noFill/>
                </a:ln>
                <a:solidFill>
                  <a:schemeClr val="bg1"/>
                </a:solidFill>
              </a:rPr>
            </a:br>
            <a:r>
              <a:rPr lang="ru-RU" sz="1800" cap="none" smtClean="0">
                <a:ln>
                  <a:noFill/>
                </a:ln>
                <a:solidFill>
                  <a:schemeClr val="bg1"/>
                </a:solidFill>
              </a:rPr>
              <a:t>Раз-два, раз-два,</a:t>
            </a:r>
            <a:br>
              <a:rPr lang="ru-RU" sz="1800" cap="none" smtClean="0">
                <a:ln>
                  <a:noFill/>
                </a:ln>
                <a:solidFill>
                  <a:schemeClr val="bg1"/>
                </a:solidFill>
              </a:rPr>
            </a:br>
            <a:r>
              <a:rPr lang="ru-RU" sz="1800" cap="none" smtClean="0">
                <a:ln>
                  <a:noFill/>
                </a:ln>
                <a:solidFill>
                  <a:schemeClr val="bg1"/>
                </a:solidFill>
              </a:rPr>
              <a:t>Вот и кончилась игра.</a:t>
            </a:r>
          </a:p>
        </p:txBody>
      </p:sp>
      <p:sp>
        <p:nvSpPr>
          <p:cNvPr id="24578" name="Объект 2"/>
          <p:cNvSpPr>
            <a:spLocks noGrp="1"/>
          </p:cNvSpPr>
          <p:nvPr>
            <p:ph idx="4294967295"/>
          </p:nvPr>
        </p:nvSpPr>
        <p:spPr>
          <a:xfrm>
            <a:off x="609600" y="376238"/>
            <a:ext cx="10680700" cy="6165850"/>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4579" name="Picture 5" descr="15574040251_589842493"/>
          <p:cNvPicPr>
            <a:picLocks noChangeAspect="1" noChangeArrowheads="1"/>
          </p:cNvPicPr>
          <p:nvPr/>
        </p:nvPicPr>
        <p:blipFill>
          <a:blip r:embed="rId2"/>
          <a:srcRect/>
          <a:stretch>
            <a:fillRect/>
          </a:stretch>
        </p:blipFill>
        <p:spPr bwMode="auto">
          <a:xfrm>
            <a:off x="8320088" y="3098800"/>
            <a:ext cx="3513137" cy="35131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bwMode="auto">
          <a:xfrm>
            <a:off x="808038" y="417513"/>
            <a:ext cx="8410575" cy="5638800"/>
          </a:xfrm>
          <a:noFill/>
        </p:spPr>
        <p:txBody>
          <a:bodyPr wrap="square" numCol="1" anchorCtr="0" compatLnSpc="1">
            <a:prstTxWarp prst="textNoShape">
              <a:avLst/>
            </a:prstTxWarp>
          </a:bodyPr>
          <a:lstStyle/>
          <a:p>
            <a:pPr eaLnBrk="1" hangingPunct="1"/>
            <a:r>
              <a:rPr lang="ru-RU" sz="1800" i="1" cap="none" smtClean="0">
                <a:ln>
                  <a:noFill/>
                </a:ln>
              </a:rPr>
              <a:t> </a:t>
            </a:r>
            <a:br>
              <a:rPr lang="ru-RU" sz="1800" i="1" cap="none" smtClean="0">
                <a:ln>
                  <a:noFill/>
                </a:ln>
              </a:rPr>
            </a:br>
            <a:r>
              <a:rPr lang="ru-RU" sz="2400" b="1" cap="none" smtClean="0">
                <a:ln>
                  <a:noFill/>
                </a:ln>
                <a:solidFill>
                  <a:schemeClr val="bg1"/>
                </a:solidFill>
                <a:latin typeface="Cambria" pitchFamily="18" charset="0"/>
              </a:rPr>
              <a:t>Подарки</a:t>
            </a:r>
            <a:br>
              <a:rPr lang="ru-RU" sz="2400" b="1" cap="none" smtClean="0">
                <a:ln>
                  <a:noFill/>
                </a:ln>
                <a:solidFill>
                  <a:schemeClr val="bg1"/>
                </a:solidFill>
                <a:latin typeface="Cambria" pitchFamily="18" charset="0"/>
              </a:rPr>
            </a:br>
            <a:r>
              <a:rPr lang="ru-RU" sz="1400" b="1" u="sng" cap="none" smtClean="0">
                <a:ln>
                  <a:noFill/>
                </a:ln>
                <a:solidFill>
                  <a:schemeClr val="bg1"/>
                </a:solidFill>
                <a:latin typeface="Cambria" pitchFamily="18" charset="0"/>
              </a:rPr>
              <a:t/>
            </a:r>
            <a:br>
              <a:rPr lang="ru-RU" sz="1400" b="1" u="sng" cap="none" smtClean="0">
                <a:ln>
                  <a:noFill/>
                </a:ln>
                <a:solidFill>
                  <a:schemeClr val="bg1"/>
                </a:solidFill>
                <a:latin typeface="Cambria" pitchFamily="18" charset="0"/>
              </a:rPr>
            </a:br>
            <a:r>
              <a:rPr lang="ru-RU" sz="1400" u="sng" cap="none" smtClean="0">
                <a:ln>
                  <a:noFill/>
                </a:ln>
                <a:solidFill>
                  <a:schemeClr val="bg1"/>
                </a:solidFill>
              </a:rPr>
              <a:t>Задачи</a:t>
            </a:r>
            <a:r>
              <a:rPr lang="ru-RU" sz="1400" cap="none" smtClean="0">
                <a:ln>
                  <a:noFill/>
                </a:ln>
                <a:solidFill>
                  <a:schemeClr val="bg1"/>
                </a:solidFill>
              </a:rPr>
              <a:t>: воспитывать дружеские, доброжелательные отношения; учить имитировать движения, характерные для определённой игрушки; развивать воображение.</a:t>
            </a:r>
            <a:br>
              <a:rPr lang="ru-RU" sz="1400" cap="none" smtClean="0">
                <a:ln>
                  <a:noFill/>
                </a:ln>
                <a:solidFill>
                  <a:schemeClr val="bg1"/>
                </a:solidFill>
              </a:rPr>
            </a:br>
            <a:r>
              <a:rPr lang="ru-RU" sz="1400" cap="none" smtClean="0">
                <a:ln>
                  <a:noFill/>
                </a:ln>
                <a:solidFill>
                  <a:schemeClr val="bg1"/>
                </a:solidFill>
              </a:rPr>
              <a:t/>
            </a:r>
            <a:br>
              <a:rPr lang="ru-RU" sz="1400" cap="none" smtClean="0">
                <a:ln>
                  <a:noFill/>
                </a:ln>
                <a:solidFill>
                  <a:schemeClr val="bg1"/>
                </a:solidFill>
              </a:rPr>
            </a:br>
            <a:r>
              <a:rPr lang="ru-RU" sz="1400" cap="none" smtClean="0">
                <a:ln>
                  <a:noFill/>
                </a:ln>
                <a:solidFill>
                  <a:schemeClr val="bg1"/>
                </a:solidFill>
              </a:rPr>
              <a:t>Воспитатель предлагает детям построиться в круг, подзывает к себе того, кто первым будет выбирать игрушку. Ребёнок выходит на середину круга, </a:t>
            </a:r>
            <a:r>
              <a:rPr lang="ru-RU" sz="1400" u="sng" cap="none" smtClean="0">
                <a:ln>
                  <a:noFill/>
                </a:ln>
                <a:solidFill>
                  <a:schemeClr val="bg1"/>
                </a:solidFill>
              </a:rPr>
              <a:t>а воспитатель с детьми водят хоровод под слова</a:t>
            </a:r>
            <a:r>
              <a:rPr lang="ru-RU" sz="1400" cap="none" smtClean="0">
                <a:ln>
                  <a:noFill/>
                </a:ln>
                <a:solidFill>
                  <a:schemeClr val="bg1"/>
                </a:solidFill>
              </a:rPr>
              <a:t>:</a:t>
            </a:r>
            <a:br>
              <a:rPr lang="ru-RU" sz="1400" cap="none" smtClean="0">
                <a:ln>
                  <a:noFill/>
                </a:ln>
                <a:solidFill>
                  <a:schemeClr val="bg1"/>
                </a:solidFill>
              </a:rPr>
            </a:br>
            <a:r>
              <a:rPr lang="ru-RU" sz="1400" cap="none" smtClean="0">
                <a:ln>
                  <a:noFill/>
                </a:ln>
                <a:solidFill>
                  <a:schemeClr val="bg1"/>
                </a:solidFill>
              </a:rPr>
              <a:t/>
            </a:r>
            <a:br>
              <a:rPr lang="ru-RU" sz="1400" cap="none" smtClean="0">
                <a:ln>
                  <a:noFill/>
                </a:ln>
                <a:solidFill>
                  <a:schemeClr val="bg1"/>
                </a:solidFill>
              </a:rPr>
            </a:br>
            <a:r>
              <a:rPr lang="ru-RU" sz="1400" cap="none" smtClean="0">
                <a:ln>
                  <a:noFill/>
                </a:ln>
                <a:solidFill>
                  <a:schemeClr val="bg1"/>
                </a:solidFill>
              </a:rPr>
              <a:t>Принесли мы вам подарки,</a:t>
            </a:r>
            <a:br>
              <a:rPr lang="ru-RU" sz="1400" cap="none" smtClean="0">
                <a:ln>
                  <a:noFill/>
                </a:ln>
                <a:solidFill>
                  <a:schemeClr val="bg1"/>
                </a:solidFill>
              </a:rPr>
            </a:br>
            <a:r>
              <a:rPr lang="ru-RU" sz="1400" cap="none" smtClean="0">
                <a:ln>
                  <a:noFill/>
                </a:ln>
                <a:solidFill>
                  <a:schemeClr val="bg1"/>
                </a:solidFill>
              </a:rPr>
              <a:t>Кто захочет, тот возьмёт,</a:t>
            </a:r>
            <a:br>
              <a:rPr lang="ru-RU" sz="1400" cap="none" smtClean="0">
                <a:ln>
                  <a:noFill/>
                </a:ln>
                <a:solidFill>
                  <a:schemeClr val="bg1"/>
                </a:solidFill>
              </a:rPr>
            </a:br>
            <a:r>
              <a:rPr lang="ru-RU" sz="1400" cap="none" smtClean="0">
                <a:ln>
                  <a:noFill/>
                </a:ln>
                <a:solidFill>
                  <a:schemeClr val="bg1"/>
                </a:solidFill>
              </a:rPr>
              <a:t>Вот вам кукла с ярким бантом,</a:t>
            </a:r>
            <a:br>
              <a:rPr lang="ru-RU" sz="1400" cap="none" smtClean="0">
                <a:ln>
                  <a:noFill/>
                </a:ln>
                <a:solidFill>
                  <a:schemeClr val="bg1"/>
                </a:solidFill>
              </a:rPr>
            </a:br>
            <a:r>
              <a:rPr lang="ru-RU" sz="1400" cap="none" smtClean="0">
                <a:ln>
                  <a:noFill/>
                </a:ln>
                <a:solidFill>
                  <a:schemeClr val="bg1"/>
                </a:solidFill>
              </a:rPr>
              <a:t>Конь, волчок и самолёт.</a:t>
            </a:r>
            <a:br>
              <a:rPr lang="ru-RU" sz="1400" cap="none" smtClean="0">
                <a:ln>
                  <a:noFill/>
                </a:ln>
                <a:solidFill>
                  <a:schemeClr val="bg1"/>
                </a:solidFill>
              </a:rPr>
            </a:br>
            <a:r>
              <a:rPr lang="ru-RU" sz="1400" cap="none" smtClean="0">
                <a:ln>
                  <a:noFill/>
                </a:ln>
                <a:solidFill>
                  <a:schemeClr val="bg1"/>
                </a:solidFill>
              </a:rPr>
              <a:t/>
            </a:r>
            <a:br>
              <a:rPr lang="ru-RU" sz="1400" cap="none" smtClean="0">
                <a:ln>
                  <a:noFill/>
                </a:ln>
                <a:solidFill>
                  <a:schemeClr val="bg1"/>
                </a:solidFill>
              </a:rPr>
            </a:br>
            <a:r>
              <a:rPr lang="ru-RU" sz="1400" cap="none" smtClean="0">
                <a:ln>
                  <a:noFill/>
                </a:ln>
                <a:solidFill>
                  <a:schemeClr val="bg1"/>
                </a:solidFill>
              </a:rPr>
              <a:t>С окончанием слов дети останавливаются. Воспитатель обращается к ребёнку в центре круга, и спрашивает, какой подарок </a:t>
            </a:r>
            <a:r>
              <a:rPr lang="ru-RU" sz="1400" i="1" cap="none" smtClean="0">
                <a:ln>
                  <a:noFill/>
                </a:ln>
                <a:solidFill>
                  <a:schemeClr val="bg1"/>
                </a:solidFill>
              </a:rPr>
              <a:t>(из перечисленных)</a:t>
            </a:r>
            <a:r>
              <a:rPr lang="ru-RU" sz="1400" cap="none" smtClean="0">
                <a:ln>
                  <a:noFill/>
                </a:ln>
                <a:solidFill>
                  <a:schemeClr val="bg1"/>
                </a:solidFill>
              </a:rPr>
              <a:t> он хочет получить. Если выбирает коня, то все дети под слова воспитателя </a:t>
            </a:r>
            <a:r>
              <a:rPr lang="ru-RU" sz="1400" i="1" cap="none" smtClean="0">
                <a:ln>
                  <a:noFill/>
                </a:ln>
                <a:solidFill>
                  <a:schemeClr val="bg1"/>
                </a:solidFill>
              </a:rPr>
              <a:t>(скачет конь наш чок-чок-чок, слышен топот быстрых ног)</a:t>
            </a:r>
            <a:r>
              <a:rPr lang="ru-RU" sz="1400" cap="none" smtClean="0">
                <a:ln>
                  <a:noFill/>
                </a:ln>
                <a:solidFill>
                  <a:schemeClr val="bg1"/>
                </a:solidFill>
              </a:rPr>
              <a:t>, изображают лошадку (скачут), если куклу, то все танцуют, как куклы </a:t>
            </a:r>
            <a:r>
              <a:rPr lang="ru-RU" sz="1400" i="1" cap="none" smtClean="0">
                <a:ln>
                  <a:noFill/>
                </a:ln>
                <a:solidFill>
                  <a:schemeClr val="bg1"/>
                </a:solidFill>
              </a:rPr>
              <a:t>(кукла, кукла попляши, яркой лентой помаши)</a:t>
            </a:r>
            <a:r>
              <a:rPr lang="ru-RU" sz="1400" cap="none" smtClean="0">
                <a:ln>
                  <a:noFill/>
                </a:ln>
                <a:solidFill>
                  <a:schemeClr val="bg1"/>
                </a:solidFill>
              </a:rPr>
              <a:t>, если волчок </a:t>
            </a:r>
            <a:r>
              <a:rPr lang="ru-RU" sz="1400" i="1" cap="none" smtClean="0">
                <a:ln>
                  <a:noFill/>
                </a:ln>
                <a:solidFill>
                  <a:schemeClr val="bg1"/>
                </a:solidFill>
              </a:rPr>
              <a:t>(вот как кружится волчёк, прожужжал и на бочёк)</a:t>
            </a:r>
            <a:r>
              <a:rPr lang="ru-RU" sz="1400" cap="none" smtClean="0">
                <a:ln>
                  <a:noFill/>
                </a:ln>
                <a:solidFill>
                  <a:schemeClr val="bg1"/>
                </a:solidFill>
              </a:rPr>
              <a:t> – все кружатся, если самолет (Самолет, самолет – увези меня в полет) – изображают полет самолета.</a:t>
            </a:r>
          </a:p>
        </p:txBody>
      </p:sp>
      <p:sp>
        <p:nvSpPr>
          <p:cNvPr id="25602" name="Объект 2"/>
          <p:cNvSpPr>
            <a:spLocks noGrp="1"/>
          </p:cNvSpPr>
          <p:nvPr>
            <p:ph idx="4294967295"/>
          </p:nvPr>
        </p:nvSpPr>
        <p:spPr>
          <a:xfrm>
            <a:off x="684213" y="1535113"/>
            <a:ext cx="10590212" cy="500697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5603" name="Picture 5" descr="image110"/>
          <p:cNvPicPr>
            <a:picLocks noChangeAspect="1" noChangeArrowheads="1"/>
          </p:cNvPicPr>
          <p:nvPr/>
        </p:nvPicPr>
        <p:blipFill>
          <a:blip r:embed="rId2"/>
          <a:srcRect/>
          <a:stretch>
            <a:fillRect/>
          </a:stretch>
        </p:blipFill>
        <p:spPr bwMode="auto">
          <a:xfrm>
            <a:off x="9448800" y="301625"/>
            <a:ext cx="2351088" cy="2754313"/>
          </a:xfrm>
          <a:prstGeom prst="rect">
            <a:avLst/>
          </a:prstGeom>
          <a:noFill/>
          <a:ln w="9525">
            <a:noFill/>
            <a:miter lim="800000"/>
            <a:headEnd/>
            <a:tailEnd/>
          </a:ln>
        </p:spPr>
      </p:pic>
      <p:pic>
        <p:nvPicPr>
          <p:cNvPr id="25604" name="Picture 7" descr="i?id=c1e3acc408a523767af088c008d66525ea311c6e-7546644-images-thumbs&amp;n=13"/>
          <p:cNvPicPr>
            <a:picLocks noChangeAspect="1" noChangeArrowheads="1"/>
          </p:cNvPicPr>
          <p:nvPr/>
        </p:nvPicPr>
        <p:blipFill>
          <a:blip r:embed="rId3"/>
          <a:srcRect/>
          <a:stretch>
            <a:fillRect/>
          </a:stretch>
        </p:blipFill>
        <p:spPr bwMode="auto">
          <a:xfrm>
            <a:off x="9266238" y="4187825"/>
            <a:ext cx="2822575" cy="1587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idx="4294967295"/>
          </p:nvPr>
        </p:nvSpPr>
        <p:spPr bwMode="auto">
          <a:xfrm>
            <a:off x="808038" y="417513"/>
            <a:ext cx="8410575" cy="5638800"/>
          </a:xfrm>
          <a:noFill/>
        </p:spPr>
        <p:txBody>
          <a:bodyPr wrap="square" numCol="1" anchorCtr="0" compatLnSpc="1">
            <a:prstTxWarp prst="textNoShape">
              <a:avLst/>
            </a:prstTxWarp>
          </a:bodyPr>
          <a:lstStyle/>
          <a:p>
            <a:pPr eaLnBrk="1" hangingPunct="1"/>
            <a:r>
              <a:rPr lang="ru-RU" sz="2800" cap="none" smtClean="0">
                <a:ln>
                  <a:noFill/>
                </a:ln>
                <a:solidFill>
                  <a:srgbClr val="111111"/>
                </a:solidFill>
                <a:latin typeface="Arial" charset="0"/>
                <a:cs typeface="Arial" charset="0"/>
              </a:rPr>
              <a:t/>
            </a:r>
            <a:br>
              <a:rPr lang="ru-RU" sz="2800" cap="none" smtClean="0">
                <a:ln>
                  <a:noFill/>
                </a:ln>
                <a:solidFill>
                  <a:srgbClr val="111111"/>
                </a:solidFill>
                <a:latin typeface="Arial" charset="0"/>
                <a:cs typeface="Arial" charset="0"/>
              </a:rPr>
            </a:br>
            <a:r>
              <a:rPr lang="ru-RU" sz="2800" cap="none" smtClean="0">
                <a:ln>
                  <a:noFill/>
                </a:ln>
                <a:solidFill>
                  <a:srgbClr val="111111"/>
                </a:solidFill>
                <a:latin typeface="Arial" charset="0"/>
                <a:cs typeface="Arial" charset="0"/>
              </a:rPr>
              <a:t>Бабочки</a:t>
            </a:r>
            <a:br>
              <a:rPr lang="ru-RU" sz="2800" cap="none" smtClean="0">
                <a:ln>
                  <a:noFill/>
                </a:ln>
                <a:solidFill>
                  <a:srgbClr val="111111"/>
                </a:solidFill>
                <a:latin typeface="Arial" charset="0"/>
                <a:cs typeface="Arial" charset="0"/>
              </a:rPr>
            </a:br>
            <a:r>
              <a:rPr lang="ru-RU" sz="2800" cap="none" smtClean="0">
                <a:ln>
                  <a:noFill/>
                </a:ln>
                <a:solidFill>
                  <a:srgbClr val="111111"/>
                </a:solidFill>
                <a:latin typeface="Arial" charset="0"/>
                <a:cs typeface="Arial" charset="0"/>
              </a:rPr>
              <a:t/>
            </a:r>
            <a:br>
              <a:rPr lang="ru-RU" sz="28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Дети «летают» по участку с трафаретами бабочек. Воспитатель говорит: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Бабочки летают – крыльями махают,</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Полетели, полетели – на лужайку сели.</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После этого дети останавливаются и прикладывают трафарет либо к предмету, либо к траве, либо к цветам. </a:t>
            </a:r>
            <a:br>
              <a:rPr lang="ru-RU" sz="2000" cap="none" smtClean="0">
                <a:ln>
                  <a:noFill/>
                </a:ln>
                <a:solidFill>
                  <a:srgbClr val="111111"/>
                </a:solidFill>
                <a:latin typeface="Arial" charset="0"/>
                <a:cs typeface="Arial" charset="0"/>
              </a:rPr>
            </a:br>
            <a:r>
              <a:rPr lang="ru-RU" sz="2000" cap="none" smtClean="0">
                <a:ln>
                  <a:noFill/>
                </a:ln>
                <a:solidFill>
                  <a:srgbClr val="111111"/>
                </a:solidFill>
                <a:latin typeface="Arial" charset="0"/>
                <a:cs typeface="Arial" charset="0"/>
              </a:rPr>
              <a:t>Игра повторяется несколько раз.</a:t>
            </a:r>
            <a:endParaRPr lang="ru-RU" sz="2000" cap="none" smtClean="0">
              <a:ln>
                <a:noFill/>
              </a:ln>
            </a:endParaRPr>
          </a:p>
        </p:txBody>
      </p:sp>
      <p:sp>
        <p:nvSpPr>
          <p:cNvPr id="26626" name="Объект 2"/>
          <p:cNvSpPr>
            <a:spLocks noGrp="1"/>
          </p:cNvSpPr>
          <p:nvPr>
            <p:ph idx="4294967295"/>
          </p:nvPr>
        </p:nvSpPr>
        <p:spPr>
          <a:xfrm>
            <a:off x="684213" y="703263"/>
            <a:ext cx="7650162" cy="583882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6628" name="Picture 4" descr="б 1"/>
          <p:cNvPicPr>
            <a:picLocks noChangeAspect="1" noChangeArrowheads="1"/>
          </p:cNvPicPr>
          <p:nvPr/>
        </p:nvPicPr>
        <p:blipFill>
          <a:blip r:embed="rId2"/>
          <a:srcRect/>
          <a:stretch>
            <a:fillRect/>
          </a:stretch>
        </p:blipFill>
        <p:spPr bwMode="auto">
          <a:xfrm>
            <a:off x="8737600" y="441325"/>
            <a:ext cx="3251200" cy="2438400"/>
          </a:xfrm>
          <a:prstGeom prst="rect">
            <a:avLst/>
          </a:prstGeom>
          <a:noFill/>
        </p:spPr>
      </p:pic>
      <p:pic>
        <p:nvPicPr>
          <p:cNvPr id="26629" name="Picture 5" descr="б 2"/>
          <p:cNvPicPr>
            <a:picLocks noChangeAspect="1" noChangeArrowheads="1"/>
          </p:cNvPicPr>
          <p:nvPr/>
        </p:nvPicPr>
        <p:blipFill>
          <a:blip r:embed="rId3"/>
          <a:srcRect/>
          <a:stretch>
            <a:fillRect/>
          </a:stretch>
        </p:blipFill>
        <p:spPr bwMode="auto">
          <a:xfrm>
            <a:off x="9028113" y="4119563"/>
            <a:ext cx="2921000" cy="2190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idx="4294967295"/>
          </p:nvPr>
        </p:nvSpPr>
        <p:spPr bwMode="auto">
          <a:xfrm>
            <a:off x="514350" y="279400"/>
            <a:ext cx="8672513" cy="5140325"/>
          </a:xfrm>
          <a:noFill/>
        </p:spPr>
        <p:txBody>
          <a:bodyPr wrap="square" numCol="1" anchorCtr="0" compatLnSpc="1">
            <a:prstTxWarp prst="textNoShape">
              <a:avLst/>
            </a:prstTxWarp>
          </a:bodyPr>
          <a:lstStyle/>
          <a:p>
            <a:pPr eaLnBrk="1" hangingPunct="1"/>
            <a:r>
              <a:rPr lang="ru-RU" sz="2400" cap="none" smtClean="0">
                <a:ln>
                  <a:noFill/>
                </a:ln>
                <a:solidFill>
                  <a:srgbClr val="111111"/>
                </a:solidFill>
                <a:latin typeface="Arial" charset="0"/>
                <a:cs typeface="Arial" charset="0"/>
              </a:rPr>
              <a:t/>
            </a:r>
            <a:br>
              <a:rPr lang="ru-RU" sz="2400" cap="none" smtClean="0">
                <a:ln>
                  <a:noFill/>
                </a:ln>
                <a:solidFill>
                  <a:srgbClr val="111111"/>
                </a:solidFill>
                <a:latin typeface="Arial" charset="0"/>
                <a:cs typeface="Arial" charset="0"/>
              </a:rPr>
            </a:br>
            <a:r>
              <a:rPr lang="ru-RU" sz="2400" b="1" cap="none" smtClean="0">
                <a:ln>
                  <a:noFill/>
                </a:ln>
                <a:solidFill>
                  <a:schemeClr val="bg1"/>
                </a:solidFill>
              </a:rPr>
              <a:t>Подвижная народная игра «Солнце»</a:t>
            </a:r>
            <a:br>
              <a:rPr lang="ru-RU" sz="2400" b="1" cap="none" smtClean="0">
                <a:ln>
                  <a:noFill/>
                </a:ln>
                <a:solidFill>
                  <a:schemeClr val="bg1"/>
                </a:solidFill>
              </a:rPr>
            </a:br>
            <a:r>
              <a:rPr lang="ru-RU" sz="2400" b="1" cap="none" smtClean="0">
                <a:ln>
                  <a:noFill/>
                </a:ln>
                <a:solidFill>
                  <a:schemeClr val="bg1"/>
                </a:solidFill>
              </a:rPr>
              <a:t/>
            </a:r>
            <a:br>
              <a:rPr lang="ru-RU" sz="2400" b="1" cap="none" smtClean="0">
                <a:ln>
                  <a:noFill/>
                </a:ln>
                <a:solidFill>
                  <a:schemeClr val="bg1"/>
                </a:solidFill>
              </a:rPr>
            </a:br>
            <a:r>
              <a:rPr lang="ru-RU" sz="1800" cap="none" smtClean="0">
                <a:ln>
                  <a:noFill/>
                </a:ln>
                <a:solidFill>
                  <a:schemeClr val="bg1"/>
                </a:solidFill>
              </a:rPr>
              <a:t>Цель: учить действовать в соответствии с текстом песни. Ходить по кругу, взявшись за руки, спокойным, хороводным шагом. Уметь расширять и сужать круг. Учить стремительному бегу.</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 </a:t>
            </a:r>
            <a:r>
              <a:rPr lang="ru-RU" sz="1800" u="sng" cap="none" smtClean="0">
                <a:ln>
                  <a:noFill/>
                </a:ln>
                <a:solidFill>
                  <a:schemeClr val="bg1"/>
                </a:solidFill>
              </a:rPr>
              <a:t>Ход игры:</a:t>
            </a:r>
            <a:br>
              <a:rPr lang="ru-RU" sz="1800" u="sng" cap="none" smtClean="0">
                <a:ln>
                  <a:noFill/>
                </a:ln>
                <a:solidFill>
                  <a:schemeClr val="bg1"/>
                </a:solidFill>
              </a:rPr>
            </a:br>
            <a:r>
              <a:rPr lang="ru-RU" sz="1800" cap="none" smtClean="0">
                <a:ln>
                  <a:noFill/>
                </a:ln>
                <a:solidFill>
                  <a:schemeClr val="bg1"/>
                </a:solidFill>
              </a:rPr>
              <a:t>Дети стоят по кругу. В центре «солнце» - ребёнок.</a:t>
            </a:r>
            <a:br>
              <a:rPr lang="ru-RU" sz="1800" cap="none" smtClean="0">
                <a:ln>
                  <a:noFill/>
                </a:ln>
                <a:solidFill>
                  <a:schemeClr val="bg1"/>
                </a:solidFill>
              </a:rPr>
            </a:br>
            <a:r>
              <a:rPr lang="ru-RU" sz="1800" cap="none" smtClean="0">
                <a:ln>
                  <a:noFill/>
                </a:ln>
                <a:solidFill>
                  <a:schemeClr val="bg1"/>
                </a:solidFill>
              </a:rPr>
              <a:t/>
            </a:r>
            <a:br>
              <a:rPr lang="ru-RU" sz="1800" cap="none" smtClean="0">
                <a:ln>
                  <a:noFill/>
                </a:ln>
                <a:solidFill>
                  <a:schemeClr val="bg1"/>
                </a:solidFill>
              </a:rPr>
            </a:br>
            <a:r>
              <a:rPr lang="ru-RU" sz="1800" cap="none" smtClean="0">
                <a:ln>
                  <a:noFill/>
                </a:ln>
                <a:solidFill>
                  <a:schemeClr val="bg1"/>
                </a:solidFill>
              </a:rPr>
              <a:t>Гори солнце ярче  (д</a:t>
            </a:r>
            <a:r>
              <a:rPr lang="ru-RU" sz="1800" i="1" cap="none" smtClean="0">
                <a:ln>
                  <a:noFill/>
                </a:ln>
                <a:solidFill>
                  <a:schemeClr val="bg1"/>
                </a:solidFill>
              </a:rPr>
              <a:t>ети ходят по кругу)</a:t>
            </a:r>
            <a:br>
              <a:rPr lang="ru-RU" sz="1800" i="1" cap="none" smtClean="0">
                <a:ln>
                  <a:noFill/>
                </a:ln>
                <a:solidFill>
                  <a:schemeClr val="bg1"/>
                </a:solidFill>
              </a:rPr>
            </a:br>
            <a:r>
              <a:rPr lang="ru-RU" sz="1800" cap="none" smtClean="0">
                <a:ln>
                  <a:noFill/>
                </a:ln>
                <a:solidFill>
                  <a:schemeClr val="bg1"/>
                </a:solidFill>
              </a:rPr>
              <a:t>Лето будет жарче</a:t>
            </a:r>
            <a:br>
              <a:rPr lang="ru-RU" sz="1800" cap="none" smtClean="0">
                <a:ln>
                  <a:noFill/>
                </a:ln>
                <a:solidFill>
                  <a:schemeClr val="bg1"/>
                </a:solidFill>
              </a:rPr>
            </a:br>
            <a:r>
              <a:rPr lang="ru-RU" sz="1800" cap="none" smtClean="0">
                <a:ln>
                  <a:noFill/>
                </a:ln>
                <a:solidFill>
                  <a:schemeClr val="bg1"/>
                </a:solidFill>
              </a:rPr>
              <a:t>А зима теплее  (и</a:t>
            </a:r>
            <a:r>
              <a:rPr lang="ru-RU" sz="1800" i="1" cap="none" smtClean="0">
                <a:ln>
                  <a:noFill/>
                </a:ln>
                <a:solidFill>
                  <a:schemeClr val="bg1"/>
                </a:solidFill>
              </a:rPr>
              <a:t>дут в центр круга)</a:t>
            </a:r>
            <a:br>
              <a:rPr lang="ru-RU" sz="1800" i="1" cap="none" smtClean="0">
                <a:ln>
                  <a:noFill/>
                </a:ln>
                <a:solidFill>
                  <a:schemeClr val="bg1"/>
                </a:solidFill>
              </a:rPr>
            </a:br>
            <a:r>
              <a:rPr lang="ru-RU" sz="1800" cap="none" smtClean="0">
                <a:ln>
                  <a:noFill/>
                </a:ln>
                <a:solidFill>
                  <a:schemeClr val="bg1"/>
                </a:solidFill>
              </a:rPr>
              <a:t>А весна милее (и</a:t>
            </a:r>
            <a:r>
              <a:rPr lang="ru-RU" sz="1800" i="1" cap="none" smtClean="0">
                <a:ln>
                  <a:noFill/>
                </a:ln>
                <a:solidFill>
                  <a:schemeClr val="bg1"/>
                </a:solidFill>
              </a:rPr>
              <a:t>з центра обратно)</a:t>
            </a:r>
            <a:br>
              <a:rPr lang="ru-RU" sz="1800" i="1" cap="none" smtClean="0">
                <a:ln>
                  <a:noFill/>
                </a:ln>
                <a:solidFill>
                  <a:schemeClr val="bg1"/>
                </a:solidFill>
              </a:rPr>
            </a:br>
            <a:r>
              <a:rPr lang="ru-RU" sz="1800" i="1" cap="none" smtClean="0">
                <a:ln>
                  <a:noFill/>
                </a:ln>
                <a:solidFill>
                  <a:schemeClr val="bg1"/>
                </a:solidFill>
              </a:rPr>
              <a:t/>
            </a:r>
            <a:br>
              <a:rPr lang="ru-RU" sz="1800" i="1" cap="none" smtClean="0">
                <a:ln>
                  <a:noFill/>
                </a:ln>
                <a:solidFill>
                  <a:schemeClr val="bg1"/>
                </a:solidFill>
              </a:rPr>
            </a:br>
            <a:r>
              <a:rPr lang="ru-RU" sz="1800" i="1" cap="none" smtClean="0">
                <a:ln>
                  <a:noFill/>
                </a:ln>
                <a:solidFill>
                  <a:schemeClr val="bg1"/>
                </a:solidFill>
              </a:rPr>
              <a:t>Раз, два, три – солнце догони!</a:t>
            </a:r>
            <a:br>
              <a:rPr lang="ru-RU" sz="1800" i="1" cap="none" smtClean="0">
                <a:ln>
                  <a:noFill/>
                </a:ln>
                <a:solidFill>
                  <a:schemeClr val="bg1"/>
                </a:solidFill>
              </a:rPr>
            </a:br>
            <a:r>
              <a:rPr lang="ru-RU" sz="1800" i="1" cap="none" smtClean="0">
                <a:ln>
                  <a:noFill/>
                </a:ln>
                <a:solidFill>
                  <a:schemeClr val="bg1"/>
                </a:solidFill>
              </a:rPr>
              <a:t/>
            </a:r>
            <a:br>
              <a:rPr lang="ru-RU" sz="1800" i="1" cap="none" smtClean="0">
                <a:ln>
                  <a:noFill/>
                </a:ln>
                <a:solidFill>
                  <a:schemeClr val="bg1"/>
                </a:solidFill>
              </a:rPr>
            </a:br>
            <a:r>
              <a:rPr lang="ru-RU" sz="1800" i="1" cap="none" smtClean="0">
                <a:ln>
                  <a:noFill/>
                </a:ln>
                <a:solidFill>
                  <a:schemeClr val="bg1"/>
                </a:solidFill>
              </a:rPr>
              <a:t> </a:t>
            </a:r>
            <a:r>
              <a:rPr lang="ru-RU" sz="1800" cap="none" smtClean="0">
                <a:ln>
                  <a:noFill/>
                </a:ln>
                <a:solidFill>
                  <a:schemeClr val="bg1"/>
                </a:solidFill>
              </a:rPr>
              <a:t>После этих слов «солнце» (ловишка) ловит детей.</a:t>
            </a:r>
          </a:p>
        </p:txBody>
      </p:sp>
      <p:sp>
        <p:nvSpPr>
          <p:cNvPr id="27650" name="Объект 2"/>
          <p:cNvSpPr>
            <a:spLocks noGrp="1"/>
          </p:cNvSpPr>
          <p:nvPr>
            <p:ph idx="4294967295"/>
          </p:nvPr>
        </p:nvSpPr>
        <p:spPr>
          <a:xfrm>
            <a:off x="684213" y="1535113"/>
            <a:ext cx="10590212" cy="5006975"/>
          </a:xfrm>
        </p:spPr>
        <p:txBody>
          <a:bodyPr/>
          <a:lstStyle/>
          <a:p>
            <a:pPr eaLnBrk="1" hangingPunct="1">
              <a:buFont typeface="Wingdings 3" pitchFamily="18" charset="2"/>
              <a:buNone/>
            </a:pPr>
            <a:r>
              <a:rPr lang="ru-RU" sz="1400" b="1" smtClean="0">
                <a:solidFill>
                  <a:srgbClr val="7030A0"/>
                </a:solidFill>
                <a:latin typeface="Calibri" pitchFamily="34" charset="0"/>
                <a:cs typeface="Arial" charset="0"/>
              </a:rPr>
              <a:t/>
            </a:r>
            <a:br>
              <a:rPr lang="ru-RU" sz="1400" b="1" smtClean="0">
                <a:solidFill>
                  <a:srgbClr val="7030A0"/>
                </a:solidFill>
                <a:latin typeface="Calibri" pitchFamily="34" charset="0"/>
                <a:cs typeface="Arial" charset="0"/>
              </a:rPr>
            </a:br>
            <a:r>
              <a:rPr lang="ru-RU" sz="1400" b="1" smtClean="0">
                <a:solidFill>
                  <a:srgbClr val="FF0000"/>
                </a:solidFill>
                <a:latin typeface="Times New Roman" pitchFamily="18" charset="0"/>
                <a:cs typeface="Calibri" pitchFamily="34" charset="0"/>
              </a:rPr>
              <a:t/>
            </a:r>
            <a:br>
              <a:rPr lang="ru-RU" sz="1400" b="1" smtClean="0">
                <a:solidFill>
                  <a:srgbClr val="FF0000"/>
                </a:solidFill>
                <a:latin typeface="Times New Roman" pitchFamily="18" charset="0"/>
                <a:cs typeface="Calibri" pitchFamily="34" charset="0"/>
              </a:rPr>
            </a:br>
            <a:endParaRPr lang="ru-RU" sz="1400" b="1" smtClean="0">
              <a:solidFill>
                <a:srgbClr val="FF0000"/>
              </a:solidFill>
              <a:latin typeface="Times New Roman" pitchFamily="18" charset="0"/>
              <a:cs typeface="Calibri" pitchFamily="34" charset="0"/>
            </a:endParaRPr>
          </a:p>
        </p:txBody>
      </p:sp>
      <p:pic>
        <p:nvPicPr>
          <p:cNvPr id="27651" name="Picture 5" descr="1670498352_kartinkof-club-p-kartinki-solntse-dlya-detei-49"/>
          <p:cNvPicPr>
            <a:picLocks noChangeAspect="1" noChangeArrowheads="1"/>
          </p:cNvPicPr>
          <p:nvPr/>
        </p:nvPicPr>
        <p:blipFill>
          <a:blip r:embed="rId2"/>
          <a:srcRect/>
          <a:stretch>
            <a:fillRect/>
          </a:stretch>
        </p:blipFill>
        <p:spPr bwMode="auto">
          <a:xfrm>
            <a:off x="8310563" y="2843213"/>
            <a:ext cx="3463925" cy="32972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{7B32A955-C551-45FA-B233-E10B84E9B940}tf02900771</Template>
  <TotalTime>582</TotalTime>
  <Words>768</Words>
  <Application>Microsoft Office PowerPoint</Application>
  <PresentationFormat>Произвольный</PresentationFormat>
  <Paragraphs>34</Paragraphs>
  <Slides>11</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11</vt:i4>
      </vt:variant>
    </vt:vector>
  </HeadingPairs>
  <TitlesOfParts>
    <vt:vector size="22" baseType="lpstr">
      <vt:lpstr>Arial</vt:lpstr>
      <vt:lpstr>Century Gothic</vt:lpstr>
      <vt:lpstr>Wingdings 3</vt:lpstr>
      <vt:lpstr>Calibri</vt:lpstr>
      <vt:lpstr>Courier New</vt:lpstr>
      <vt:lpstr>Times New Roman</vt:lpstr>
      <vt:lpstr>Cambria</vt:lpstr>
      <vt:lpstr>Сектор</vt:lpstr>
      <vt:lpstr>Сектор</vt:lpstr>
      <vt:lpstr>Сектор</vt:lpstr>
      <vt:lpstr>Сектор</vt:lpstr>
      <vt:lpstr>"Игры для детей младшего и старшего дошкольного возраста на свежем воздухе"</vt:lpstr>
      <vt:lpstr>Слайд 2</vt:lpstr>
      <vt:lpstr>МЕТОДИКА ПРОВЕДЕНИЯ ИГРЫ ВКЛЮЧАЕТ:</vt:lpstr>
      <vt:lpstr>Слайд 4</vt:lpstr>
      <vt:lpstr>            «Где спрятался БУБЕН?»  Задачи: учить ориентироваться в пространстве; развивать умение бегать в разных направлениях; вызывать чувство радости от совместных действий.  Дети стоят лицом к стене павильона. Воспитатель находится в другом конце участка и звенит в БУБЕН.  Воспитатель говорит детям: «Послушайте, где звенит БУБЕН и найдите его», при этом убрав бубен в укромное место.  Когда дети находят бубен, воспитатель хвалит их, а затем предлагает снова повернуться к стене. Игра повторяется.</vt:lpstr>
      <vt:lpstr> «Карусели»  Задачи: развивать равновесие, учить согласовывать свои действия со словами текста, с движениями друг с другом и ритмом текста; развивать внимание; вызывать положительные эмоции.  Дети берутся за обруч и под слова воспитателя двигаются по кругу, сначала медленно, потом все быстрее и быстрее, а затем постепенно замедляют движение.  Еле, еле, еле, еле Завертелись карусели, А потом, потом, потом Все бегом, бегом, бегом. Тише, тише, не спешите, Карусель остановите. Раз-два, раз-два, Вот и кончилась игра.</vt:lpstr>
      <vt:lpstr>  Подарки  Задачи: воспитывать дружеские, доброжелательные отношения; учить имитировать движения, характерные для определённой игрушки; развивать воображение.  Воспитатель предлагает детям построиться в круг, подзывает к себе того, кто первым будет выбирать игрушку. Ребёнок выходит на середину круга, а воспитатель с детьми водят хоровод под слова:  Принесли мы вам подарки, Кто захочет, тот возьмёт, Вот вам кукла с ярким бантом, Конь, волчок и самолёт.  С окончанием слов дети останавливаются. Воспитатель обращается к ребёнку в центре круга, и спрашивает, какой подарок (из перечисленных) он хочет получить. Если выбирает коня, то все дети под слова воспитателя (скачет конь наш чок-чок-чок, слышен топот быстрых ног), изображают лошадку (скачут), если куклу, то все танцуют, как куклы (кукла, кукла попляши, яркой лентой помаши), если волчок (вот как кружится волчёк, прожужжал и на бочёк) – все кружатся, если самолет (Самолет, самолет – увези меня в полет) – изображают полет самолета.</vt:lpstr>
      <vt:lpstr> Бабочки  Дети «летают» по участку с трафаретами бабочек. Воспитатель говорит:   Бабочки летают – крыльями махают, Полетели, полетели – на лужайку сели.  После этого дети останавливаются и прикладывают трафарет либо к предмету, либо к траве, либо к цветам.  Игра повторяется несколько раз.</vt:lpstr>
      <vt:lpstr> Подвижная народная игра «Солнце»  Цель: учить действовать в соответствии с текстом песни. Ходить по кругу, взявшись за руки, спокойным, хороводным шагом. Уметь расширять и сужать круг. Учить стремительному бегу.   Ход игры: Дети стоят по кругу. В центре «солнце» - ребёнок.  Гори солнце ярче  (дети ходят по кругу) Лето будет жарче А зима теплее  (идут в центр круга) А весна милее (из центра обратно)  Раз, два, три – солнце догони!   После этих слов «солнце» (ловишка) ловит детей.</vt:lpstr>
      <vt:lpstr> «Хали-Хало» Дети встают в круг и выбирают ведущего с помощью считалки.  Игроки предлагают свои варианты. Как только кто-то из детей отгадает правильное слово, ведущий кричит «Хали-Хало», бросает мяч как можно выше и убегает.  Ребенок, отгадавший правильный ответ бежит за мячом. Поймав его, он должен крикнуть «Стоп!». Ведущий останавливается. Теперь игрок должен отгадать, сколько ему нужно сделать шагов до ведущего.  После того как ребенок сделает названное количество шагов, он бросает мяч в кольцо из рук, которое сделает ведущий. Если игрок попал, то он становится ведущим, если нет, ведущий остается прежним. </vt:lpstr>
      <vt:lpstr> «Тише едешь – дальше будешь»  Выбирается ведущий с помощью считалки. Он встает на одном конце площадки, остальные игроки на другом. Чем больше расстояние между ними, тем лучше.  Ведущий отворачивается от игроков и кричит «Тише едешь, дальше будешь. СТОП!»  В это время все игроки бегут к ведущему. После слова «СТОП» они должны остановиться. В это время ведущий поворачивается и, если замечает, что кто-то из детей не остановился, отправляет его на старт. Когда кто-то из детей добежит до ведущего и дотронется до него, все бегут к старту. Новым ведущим становится тот, кого поймает предыдущий.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проведения подвижных игр  в детском саду</dc:title>
  <dc:creator>Елена Соловьёва</dc:creator>
  <cp:lastModifiedBy>user</cp:lastModifiedBy>
  <cp:revision>42</cp:revision>
  <dcterms:created xsi:type="dcterms:W3CDTF">2020-03-15T12:37:30Z</dcterms:created>
  <dcterms:modified xsi:type="dcterms:W3CDTF">2023-05-30T09:04:55Z</dcterms:modified>
</cp:coreProperties>
</file>