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sldIdLst>
    <p:sldId id="256" r:id="rId2"/>
    <p:sldId id="302" r:id="rId3"/>
    <p:sldId id="314" r:id="rId4"/>
    <p:sldId id="324" r:id="rId5"/>
    <p:sldId id="325" r:id="rId6"/>
    <p:sldId id="313" r:id="rId7"/>
    <p:sldId id="305" r:id="rId8"/>
    <p:sldId id="304" r:id="rId9"/>
    <p:sldId id="303" r:id="rId10"/>
    <p:sldId id="327" r:id="rId11"/>
    <p:sldId id="309" r:id="rId12"/>
    <p:sldId id="310" r:id="rId13"/>
    <p:sldId id="328" r:id="rId14"/>
    <p:sldId id="326" r:id="rId15"/>
    <p:sldId id="271" r:id="rId16"/>
    <p:sldId id="315" r:id="rId17"/>
    <p:sldId id="319" r:id="rId18"/>
  </p:sldIdLst>
  <p:sldSz cx="10287000" cy="6858000" type="35mm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ADD57"/>
    <a:srgbClr val="FFCCFF"/>
    <a:srgbClr val="FF00FF"/>
    <a:srgbClr val="FCF60A"/>
    <a:srgbClr val="008000"/>
    <a:srgbClr val="0000FF"/>
    <a:srgbClr val="663300"/>
    <a:srgbClr val="FFFFFF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28" y="-258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AA8C-7020-4877-AC0C-9979AAA51089}">
      <dsp:nvSpPr>
        <dsp:cNvPr id="0" name=""/>
        <dsp:cNvSpPr/>
      </dsp:nvSpPr>
      <dsp:spPr>
        <a:xfrm>
          <a:off x="3269" y="531973"/>
          <a:ext cx="3280794" cy="131231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2"/>
              </a:solidFill>
            </a:rPr>
            <a:t>Маленький вид слайда (правой кнопкой мыши) </a:t>
          </a:r>
          <a:endParaRPr lang="ru-RU" sz="2500" kern="1200" dirty="0">
            <a:solidFill>
              <a:schemeClr val="tx2"/>
            </a:solidFill>
          </a:endParaRPr>
        </a:p>
      </dsp:txBody>
      <dsp:txXfrm>
        <a:off x="3269" y="531973"/>
        <a:ext cx="2952715" cy="1312317"/>
      </dsp:txXfrm>
    </dsp:sp>
    <dsp:sp modelId="{6AC3EFE2-6CB1-4D78-A64B-304125F04916}">
      <dsp:nvSpPr>
        <dsp:cNvPr id="0" name=""/>
        <dsp:cNvSpPr/>
      </dsp:nvSpPr>
      <dsp:spPr>
        <a:xfrm>
          <a:off x="2627905" y="531973"/>
          <a:ext cx="3280794" cy="1312317"/>
        </a:xfrm>
        <a:prstGeom prst="chevron">
          <a:avLst/>
        </a:prstGeom>
        <a:solidFill>
          <a:schemeClr val="accent3">
            <a:hueOff val="-797407"/>
            <a:satOff val="14092"/>
            <a:lumOff val="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2"/>
              </a:solidFill>
            </a:rPr>
            <a:t>«Формат фона» </a:t>
          </a:r>
          <a:endParaRPr lang="ru-RU" sz="2500" kern="1200" dirty="0">
            <a:solidFill>
              <a:schemeClr val="tx2"/>
            </a:solidFill>
          </a:endParaRPr>
        </a:p>
      </dsp:txBody>
      <dsp:txXfrm>
        <a:off x="3284064" y="531973"/>
        <a:ext cx="1968477" cy="1312317"/>
      </dsp:txXfrm>
    </dsp:sp>
    <dsp:sp modelId="{06626B6D-1A45-49E2-B824-1A468C19889C}">
      <dsp:nvSpPr>
        <dsp:cNvPr id="0" name=""/>
        <dsp:cNvSpPr/>
      </dsp:nvSpPr>
      <dsp:spPr>
        <a:xfrm>
          <a:off x="5252540" y="531973"/>
          <a:ext cx="3280794" cy="1312317"/>
        </a:xfrm>
        <a:prstGeom prst="chevron">
          <a:avLst/>
        </a:prstGeom>
        <a:solidFill>
          <a:schemeClr val="accent3">
            <a:hueOff val="-1594815"/>
            <a:satOff val="28185"/>
            <a:lumOff val="1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2"/>
              </a:solidFill>
            </a:rPr>
            <a:t>«Способы заливки</a:t>
          </a:r>
          <a:endParaRPr lang="ru-RU" sz="2500" kern="1200" dirty="0">
            <a:solidFill>
              <a:schemeClr val="tx2"/>
            </a:solidFill>
          </a:endParaRPr>
        </a:p>
      </dsp:txBody>
      <dsp:txXfrm>
        <a:off x="5908699" y="531973"/>
        <a:ext cx="1968477" cy="1312317"/>
      </dsp:txXfrm>
    </dsp:sp>
    <dsp:sp modelId="{56316DDE-57D6-4520-B4A6-65246E564BE4}">
      <dsp:nvSpPr>
        <dsp:cNvPr id="0" name=""/>
        <dsp:cNvSpPr/>
      </dsp:nvSpPr>
      <dsp:spPr>
        <a:xfrm>
          <a:off x="7877175" y="531973"/>
          <a:ext cx="3280794" cy="1312317"/>
        </a:xfrm>
        <a:prstGeom prst="chevron">
          <a:avLst/>
        </a:prstGeom>
        <a:solidFill>
          <a:schemeClr val="accent3">
            <a:hueOff val="-2392222"/>
            <a:satOff val="42277"/>
            <a:lumOff val="1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2"/>
              </a:solidFill>
            </a:rPr>
            <a:t>«Применить ко всем»</a:t>
          </a:r>
          <a:endParaRPr lang="ru-RU" sz="2500" kern="1200" dirty="0">
            <a:solidFill>
              <a:schemeClr val="tx2"/>
            </a:solidFill>
          </a:endParaRPr>
        </a:p>
      </dsp:txBody>
      <dsp:txXfrm>
        <a:off x="8533334" y="531973"/>
        <a:ext cx="1968477" cy="1312317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74784" y="1371600"/>
            <a:ext cx="92583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43050" y="3331698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5" y="609600"/>
            <a:ext cx="7972425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0225" y="2507786"/>
            <a:ext cx="7972425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15400" y="6416676"/>
            <a:ext cx="857250" cy="365125"/>
          </a:xfrm>
        </p:spPr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9258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5654" y="1535113"/>
            <a:ext cx="454699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4350" y="2362201"/>
            <a:ext cx="4545212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362201"/>
            <a:ext cx="454699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1" y="1524001"/>
            <a:ext cx="3384352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172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57400" y="1831975"/>
            <a:ext cx="6172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7400" y="1166787"/>
            <a:ext cx="6172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14350" y="6416676"/>
            <a:ext cx="24003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F2F181-94B8-48A3-BCAE-F0C842125A38}" type="datetime1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14725" y="6416676"/>
            <a:ext cx="325755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915400" y="6416676"/>
            <a:ext cx="85725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-detstve.ru/" TargetMode="External"/><Relationship Id="rId3" Type="http://schemas.openxmlformats.org/officeDocument/2006/relationships/hyperlink" Target="http://nsportal.ru/" TargetMode="External"/><Relationship Id="rId7" Type="http://schemas.openxmlformats.org/officeDocument/2006/relationships/hyperlink" Target="http://doshvozrast.ru/" TargetMode="External"/><Relationship Id="rId2" Type="http://schemas.openxmlformats.org/officeDocument/2006/relationships/hyperlink" Target="http://planetadetstva.net/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chemu4ka.ru/" TargetMode="External"/><Relationship Id="rId5" Type="http://schemas.openxmlformats.org/officeDocument/2006/relationships/hyperlink" Target="http://detsad-kitty.ru/" TargetMode="External"/><Relationship Id="rId10" Type="http://schemas.openxmlformats.org/officeDocument/2006/relationships/hyperlink" Target="http://igrateshka.ru/" TargetMode="External"/><Relationship Id="rId4" Type="http://schemas.openxmlformats.org/officeDocument/2006/relationships/hyperlink" Target="http://dohcolonoc.ru/" TargetMode="External"/><Relationship Id="rId9" Type="http://schemas.openxmlformats.org/officeDocument/2006/relationships/hyperlink" Target="http://doshkolnik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://www.pro-projector.ru/prods/2516.jpg" TargetMode="External"/><Relationship Id="rId2" Type="http://schemas.openxmlformats.org/officeDocument/2006/relationships/hyperlink" Target="http://go.mail.ru/search_images?rch=e&amp;type=all&amp;is=0&amp;q=%D1%82%D0%B5%D0%BB%D0%B5%D0%B2%D0%B8%D0%B7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hyperlink" Target="http://inoe.name/uploads/posts/2010-09/1283745263_9442047c960d66cc35ad96a38570d008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68" y="3000373"/>
            <a:ext cx="9286940" cy="214526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«Использование ИКТ</a:t>
            </a:r>
            <a:endParaRPr lang="ru-RU" sz="4000" dirty="0" smtClean="0"/>
          </a:p>
          <a:p>
            <a:pPr algn="ctr"/>
            <a:r>
              <a:rPr lang="ru-RU" sz="4000" b="1" dirty="0" smtClean="0"/>
              <a:t>в образовательном процессе </a:t>
            </a:r>
            <a:endParaRPr lang="ru-RU" sz="4000" dirty="0" smtClean="0"/>
          </a:p>
          <a:p>
            <a:pPr algn="ctr"/>
            <a:r>
              <a:rPr lang="ru-RU" sz="4000" b="1" dirty="0" smtClean="0"/>
              <a:t>в условиях введения ФГОС ДО»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32" y="5357826"/>
            <a:ext cx="5543184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Васильева Ольга Евгеньевна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Воспитатель МБДОУ детский сад № 127</a:t>
            </a:r>
          </a:p>
        </p:txBody>
      </p:sp>
      <p:pic>
        <p:nvPicPr>
          <p:cNvPr id="44036" name="Picture 4" descr="&amp;kcy;&amp;ocy;&amp;mcy;&amp;pcy;&amp;softcy;&amp;yucy;&amp;tcy;&amp;iecy;&amp;rcy; - &amp;Scy;&amp;tcy;&amp;ocy;&amp;kcy;&amp;ocy;&amp;vcy;&amp;ocy;&amp;iecy; &amp;vcy;&amp;iecy;&amp;kcy;&amp;tcy;&amp;ocy;&amp;rcy;&amp;ncy;&amp;ocy;&amp;iecy; &amp;icy;&amp;zcy;&amp;ocy;&amp;bcy;&amp;rcy;&amp;acy;&amp;zhcy;&amp;iecy;&amp;ncy;&amp;icy;&amp;iecy; Yael Weiss #39151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0" y="214290"/>
            <a:ext cx="5362316" cy="265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736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336">
        <p:fade/>
      </p:transition>
    </mc:Choice>
    <mc:Fallback>
      <p:transition spd="med" advTm="533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78" y="642918"/>
            <a:ext cx="100727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planetadetstva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net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Планета детства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интернет-журнал для педагогов,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http://www.maam.ru/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международный образовательный портал, учебные материалы для детского сада,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nsportal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сеть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социальная сеть работников образования,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http://dohcolonoc.ru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Дошколенок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сайт для воспитателей детских садов,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http://detsad-kitty.ru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сайт для детей и взрослых,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http://pochemu4ka.ru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сайт для детей и их родителей,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http://doshvozrast.ru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Дошкольный возраст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сайт для детского сада, воспитание ребенка в детском саду и семье,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http://www.o-detstve.ru/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детстве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педагогический интернет-портал,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http://doshkolnik.ru/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сайт для всей семьи,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http://igrateshka.ru/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Игратешка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игры, игрушки, викторины, головоломки, развлечения, розыгрыши, фокусы, сценарии праздников и др.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28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Полезные сайты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://ds127-dan.edu.yar.ru/index.html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2" y="1357298"/>
            <a:ext cx="8743342" cy="49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04746" y="3244334"/>
            <a:ext cx="447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https://ds127-dan.edu.yar.ru/index.html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04746" y="3244334"/>
            <a:ext cx="447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https://ds127-dan.edu.yar.ru/index.html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2" y="357166"/>
            <a:ext cx="77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https</a:t>
            </a:r>
            <a:r>
              <a:rPr lang="en-US" sz="3200" b="1" dirty="0" smtClean="0">
                <a:solidFill>
                  <a:schemeClr val="bg1"/>
                </a:solidFill>
              </a:rPr>
              <a:t>://vk.com/club156859391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6" y="1357298"/>
            <a:ext cx="9010658" cy="480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39347" y="3244334"/>
            <a:ext cx="340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https://vk.com/club156859391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2" y="357166"/>
            <a:ext cx="77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https</a:t>
            </a:r>
            <a:r>
              <a:rPr lang="en-US" sz="3200" b="1" dirty="0" smtClean="0">
                <a:solidFill>
                  <a:schemeClr val="bg1"/>
                </a:solidFill>
              </a:rPr>
              <a:t>://ok.ru/group/54704831529073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3" y="1285859"/>
            <a:ext cx="8769848" cy="46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38" y="214290"/>
            <a:ext cx="7286676" cy="85725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Использование мультимедиа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00030" y="1428736"/>
            <a:ext cx="9215502" cy="4643470"/>
            <a:chOff x="428592" y="1428736"/>
            <a:chExt cx="9215502" cy="46434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857484" y="1428736"/>
              <a:ext cx="2071702" cy="1428760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Дидактические игры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286376" y="1428736"/>
              <a:ext cx="2000264" cy="1428760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Речевое развитие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030" y="3071810"/>
              <a:ext cx="2000264" cy="1357322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Гимнастика для глаз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72392" y="1428736"/>
              <a:ext cx="2000264" cy="1428760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Физкульт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 минутки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57484" y="3071810"/>
              <a:ext cx="2000264" cy="1357322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ФЭМП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72392" y="3071810"/>
              <a:ext cx="2000264" cy="1357322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Релакс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86376" y="4714884"/>
              <a:ext cx="2000264" cy="1357322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«Семейное»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видео/ слайд-шоу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0030" y="4714884"/>
              <a:ext cx="2000264" cy="1357322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Тематические мультфильмы, литературные произведения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592" y="1428736"/>
              <a:ext cx="2071702" cy="1428760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Тематические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презентации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(Видео/ </a:t>
              </a:r>
              <a:r>
                <a:rPr lang="en-US" b="1" dirty="0" smtClean="0">
                  <a:solidFill>
                    <a:schemeClr val="bg1"/>
                  </a:solidFill>
                </a:rPr>
                <a:t>PowerPoint</a:t>
              </a:r>
              <a:r>
                <a:rPr lang="ru-RU" b="1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57484" y="4714884"/>
              <a:ext cx="2000264" cy="1357322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Спорт. ЗОЖ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86376" y="3071810"/>
              <a:ext cx="2000264" cy="1357322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72392" y="4714884"/>
              <a:ext cx="2071702" cy="1357322"/>
            </a:xfrm>
            <a:prstGeom prst="rect">
              <a:avLst/>
            </a:prstGeom>
            <a:solidFill>
              <a:srgbClr val="CADD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Музыка.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Звуки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7"/>
            <a:ext cx="10287000" cy="5429264"/>
          </a:xfrm>
          <a:prstGeom prst="rect">
            <a:avLst/>
          </a:prstGeom>
          <a:blipFill>
            <a:blip r:embed="rId2">
              <a:lum bright="10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Теория цвета: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красный </a:t>
            </a:r>
            <a:r>
              <a:rPr lang="ru-RU" sz="2400" dirty="0" smtClean="0">
                <a:solidFill>
                  <a:schemeClr val="bg1"/>
                </a:solidFill>
              </a:rPr>
              <a:t>–позитивный и веселый, но после 18 слайда вызывает агрессию и </a:t>
            </a:r>
            <a:r>
              <a:rPr lang="ru-RU" sz="2400" dirty="0" err="1" smtClean="0">
                <a:solidFill>
                  <a:schemeClr val="bg1"/>
                </a:solidFill>
              </a:rPr>
              <a:t>неучебное</a:t>
            </a:r>
            <a:r>
              <a:rPr lang="ru-RU" sz="2400" dirty="0" smtClean="0">
                <a:solidFill>
                  <a:schemeClr val="bg1"/>
                </a:solidFill>
              </a:rPr>
              <a:t> состояние;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желтый</a:t>
            </a:r>
            <a:r>
              <a:rPr lang="ru-RU" sz="2400" dirty="0" smtClean="0">
                <a:solidFill>
                  <a:schemeClr val="bg1"/>
                </a:solidFill>
              </a:rPr>
              <a:t> -  лучше приглушить ближе к бежевому, хороший цвет для учеников младшего и среднего звена;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зеленый</a:t>
            </a:r>
            <a:r>
              <a:rPr lang="ru-RU" sz="2400" dirty="0" smtClean="0">
                <a:solidFill>
                  <a:schemeClr val="bg1"/>
                </a:solidFill>
              </a:rPr>
              <a:t> (мягкий, приглушенный) – до 29-30 слайда воспринимается оптимально;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синий</a:t>
            </a:r>
            <a:r>
              <a:rPr lang="ru-RU" sz="2400" dirty="0" smtClean="0">
                <a:solidFill>
                  <a:schemeClr val="bg1"/>
                </a:solidFill>
              </a:rPr>
              <a:t> (мягкий) – позитивный цвет до 30 слайда;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фиолетовый</a:t>
            </a:r>
            <a:r>
              <a:rPr lang="ru-RU" sz="2400" dirty="0" smtClean="0">
                <a:solidFill>
                  <a:schemeClr val="bg1"/>
                </a:solidFill>
              </a:rPr>
              <a:t> – не способствует запоминанию информации;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белый</a:t>
            </a:r>
            <a:r>
              <a:rPr lang="ru-RU" sz="2400" dirty="0" smtClean="0">
                <a:solidFill>
                  <a:schemeClr val="bg1"/>
                </a:solidFill>
              </a:rPr>
              <a:t> -  способствует воспроизведению информации от 50 до 70%;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черный </a:t>
            </a:r>
            <a:r>
              <a:rPr lang="ru-RU" sz="2400" dirty="0" smtClean="0">
                <a:solidFill>
                  <a:schemeClr val="bg1"/>
                </a:solidFill>
              </a:rPr>
              <a:t>– цвет агрессии и стресса;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коричневый</a:t>
            </a:r>
            <a:r>
              <a:rPr lang="ru-RU" sz="2400" dirty="0" smtClean="0">
                <a:solidFill>
                  <a:srgbClr val="6633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(яркий) – после 23 слайда вызывает подъем артериального давления;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серый </a:t>
            </a:r>
            <a:r>
              <a:rPr lang="ru-RU" sz="2400" dirty="0" smtClean="0">
                <a:solidFill>
                  <a:schemeClr val="bg1"/>
                </a:solidFill>
              </a:rPr>
              <a:t>– вызывает тревогу.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42"/>
            <a:ext cx="10287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ЦВЕТОВОЕ  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ОФОРМЛЕНИЕ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СЛАЙДА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16" y="1857364"/>
            <a:ext cx="357154" cy="4714908"/>
            <a:chOff x="285716" y="1857364"/>
            <a:chExt cx="357154" cy="4714908"/>
          </a:xfrm>
        </p:grpSpPr>
        <p:sp>
          <p:nvSpPr>
            <p:cNvPr id="8" name="Овал 7"/>
            <p:cNvSpPr/>
            <p:nvPr/>
          </p:nvSpPr>
          <p:spPr>
            <a:xfrm>
              <a:off x="285716" y="1857364"/>
              <a:ext cx="357154" cy="3571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85716" y="2571744"/>
              <a:ext cx="357154" cy="4000528"/>
              <a:chOff x="285716" y="2571744"/>
              <a:chExt cx="357154" cy="4000528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285716" y="2571744"/>
                <a:ext cx="357154" cy="357190"/>
              </a:xfrm>
              <a:prstGeom prst="ellipse">
                <a:avLst/>
              </a:prstGeom>
              <a:solidFill>
                <a:srgbClr val="FCF60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85716" y="3286124"/>
                <a:ext cx="357154" cy="35719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85716" y="4000504"/>
                <a:ext cx="357154" cy="35719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85716" y="4357694"/>
                <a:ext cx="357154" cy="357190"/>
              </a:xfrm>
              <a:prstGeom prst="ellipse">
                <a:avLst/>
              </a:prstGeom>
              <a:solidFill>
                <a:srgbClr val="8000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85716" y="4786322"/>
                <a:ext cx="357154" cy="35719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85716" y="5143512"/>
                <a:ext cx="357154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285716" y="5572140"/>
                <a:ext cx="357154" cy="357190"/>
              </a:xfrm>
              <a:prstGeom prst="ellipse">
                <a:avLst/>
              </a:prstGeom>
              <a:solidFill>
                <a:srgbClr val="66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85716" y="6215082"/>
                <a:ext cx="357154" cy="357190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515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71450" y="228600"/>
            <a:ext cx="10115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Фирмы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– производители лицензионных детских компьютерных игр</a:t>
            </a:r>
          </a:p>
        </p:txBody>
      </p:sp>
      <p:sp>
        <p:nvSpPr>
          <p:cNvPr id="11267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600200"/>
            <a:ext cx="360045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3300"/>
                </a:solidFill>
              </a:rPr>
              <a:t>Новый диск</a:t>
            </a:r>
            <a:r>
              <a:rPr lang="ru-RU" sz="4000" dirty="0" smtClean="0">
                <a:solidFill>
                  <a:srgbClr val="FF33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endParaRPr lang="ru-RU" sz="4000" b="1" i="1" dirty="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b="1" i="1" dirty="0" smtClean="0">
                <a:solidFill>
                  <a:schemeClr val="folHlink"/>
                </a:solidFill>
              </a:rPr>
              <a:t>    </a:t>
            </a:r>
            <a:r>
              <a:rPr lang="en-US" sz="4000" b="1" i="1" dirty="0" smtClean="0">
                <a:solidFill>
                  <a:schemeClr val="folHlink"/>
                </a:solidFill>
              </a:rPr>
              <a:t>Alisa </a:t>
            </a:r>
            <a:r>
              <a:rPr lang="en-US" sz="4000" b="1" i="1" dirty="0" smtClean="0">
                <a:solidFill>
                  <a:srgbClr val="FF0000"/>
                </a:solidFill>
              </a:rPr>
              <a:t>Studio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4000" b="1" i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  <p:pic>
        <p:nvPicPr>
          <p:cNvPr id="11268" name="Picture 17" descr="1000699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975" y="1219200"/>
            <a:ext cx="16966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9" descr="Розовая Пантера против грязи. Спасем землю от мусора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5" y="1219200"/>
            <a:ext cx="171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1" descr="Розовая Пантера. Звериный альб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1219200"/>
            <a:ext cx="171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3" descr="10022967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28956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5" descr="Баба-Яга: Пойди туда, не знаю куда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6025" y="3048000"/>
            <a:ext cx="1885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7" descr="Баба-Яга: учится Считат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9150" y="2895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1" descr="Играем с музыкой: Щелкунчи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4876800"/>
            <a:ext cx="2035969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3" descr="Играем с музыкой: Волшебная флейт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50" y="4876800"/>
            <a:ext cx="1971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5" descr="Играем с музыкой: Алиса и Времена год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875" y="4876800"/>
            <a:ext cx="1950244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 Box 36"/>
          <p:cNvSpPr txBox="1">
            <a:spLocks noChangeArrowheads="1"/>
          </p:cNvSpPr>
          <p:nvPr/>
        </p:nvSpPr>
        <p:spPr bwMode="auto">
          <a:xfrm>
            <a:off x="6943725" y="3505200"/>
            <a:ext cx="308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err="1">
                <a:solidFill>
                  <a:srgbClr val="FF0000"/>
                </a:solidFill>
              </a:rPr>
              <a:t>Медиа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Хауз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&amp;Kcy;&amp;acy;&amp;tcy;&amp;iecy;&amp;gcy;&amp;ocy;&amp;rcy;&amp;icy;&amp;chcy;&amp;iecy;&amp;scy;&amp;kcy;&amp;icy; &amp;zcy;&amp;acy;&amp;pcy;&amp;rcy;&amp;iecy;&amp;shchcy;&amp;acy;&amp;iecy;&amp;tcy;&amp;scy;&amp;yacy; &amp;icy;&amp;scy;&amp;pcy;&amp;ocy;&amp;lcy;&amp;softcy;&amp;zcy;&amp;ocy;&amp;vcy;&amp;acy;&amp;ncy;&amp;icy;&amp;iecy; &amp;Icy;&amp;Kcy;&amp;Tcy;, &amp;pcy;&amp;ocy;&amp;scy;&amp;tcy;&amp;rcy;&amp;ocy;&amp;iecy;&amp;ncy;&amp;ncy;&amp;ycy;&amp;khcy; &amp;ncy;&amp;acy; &amp;Acy;&amp;Zcy;&amp;Acy;&amp;Rcy;&amp;Tcy;&amp;Ncy;&amp;Ycy;&amp;KHcy;, &amp;Acy;&amp;Gcy;&amp;Rcy;&amp;IEcy;&amp;Scy;&amp;Scy;&amp;Icy;&amp;Vcy;&amp;Ncy;&amp;Ycy;&amp;KHcy;, &amp;Mcy;&amp;Ocy;&amp;Ncy;&amp;Ocy;&amp;Tcy;&amp;Ocy;&amp;Ncy;&amp;Ncy;&amp;Ycy;&amp;KHcy; &amp;dcy;&amp;iecy;&amp;jcy;&amp;scy;&amp;tcy;&amp;vcy;&amp;icy;&amp;yacy;&amp;khcy; &amp;icy; &amp;pcy;&amp;iecy;&amp;rcy;&amp;scy;&amp;ocy;&amp;ncy;&amp;acy;&amp;zh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42918"/>
            <a:ext cx="10287000" cy="33575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smtClean="0">
                <a:solidFill>
                  <a:srgbClr val="FF0000"/>
                </a:solidFill>
              </a:rPr>
              <a:t>Информационно – коммуникационные технологии в образовании (ИКТ)</a:t>
            </a:r>
            <a:r>
              <a:rPr lang="ru-RU" sz="35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– это комплекс </a:t>
            </a:r>
            <a:r>
              <a:rPr lang="ru-RU" b="1" dirty="0" err="1" smtClean="0">
                <a:solidFill>
                  <a:schemeClr val="bg1"/>
                </a:solidFill>
              </a:rPr>
              <a:t>учебно</a:t>
            </a:r>
            <a:r>
              <a:rPr lang="ru-RU" b="1" dirty="0" smtClean="0">
                <a:solidFill>
                  <a:schemeClr val="bg1"/>
                </a:solidFill>
              </a:rPr>
              <a:t> – 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 (администрации, воспитателей, специалистов), а также для образования (развития, диагностики, коррекции) детей.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" y="4000504"/>
            <a:ext cx="10286999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Информация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– совокупность каких – либо данных, знаний.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Коммуникация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– путь сообщения, форма связи, акт общения, сообщение информации одним лицом другому или ряду лиц.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Технология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– совокупность методов и инструментов для достижения желаемого результата, метод преобразования данного в необходимое.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4" y="0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Глоссарий:</a:t>
            </a:r>
            <a:endParaRPr 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18329930_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5334000"/>
            <a:ext cx="1553766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ИКТ </a:t>
            </a: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 это технологии обмена </a:t>
            </a:r>
            <a:b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информацией, коммуникации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5950" y="1676401"/>
            <a:ext cx="6600825" cy="43735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информации в электронном формате: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текст, видео, аудио,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анимация, изображение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информационных носителей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DVD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CD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, флэш-памяти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мультимедиа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игровые компьютерные программы, презентации и др.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аудиовизуального оборудования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компьютера, ноутбука,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ЖК-телевизора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, проектора,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интерактивной доски….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7175" y="1219200"/>
            <a:ext cx="5581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Подразумевается использование:</a:t>
            </a:r>
          </a:p>
        </p:txBody>
      </p:sp>
      <p:pic>
        <p:nvPicPr>
          <p:cNvPr id="6150" name="Picture 7" descr="kakvosstanovi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400" y="3124200"/>
            <a:ext cx="1114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1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1050" y="2362201"/>
            <a:ext cx="12430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1349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3200401"/>
            <a:ext cx="138231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7" descr="251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800600"/>
            <a:ext cx="2314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8" descr="1283745263_9442047c960d66cc35ad96a38570d008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" y="3429000"/>
            <a:ext cx="1457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16" y="197346"/>
            <a:ext cx="9787006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Нормативные документы: </a:t>
            </a:r>
          </a:p>
          <a:p>
            <a:endParaRPr lang="ru-RU" sz="900" b="1" dirty="0" smtClean="0">
              <a:solidFill>
                <a:srgbClr val="0000FF"/>
              </a:solidFill>
            </a:endParaRPr>
          </a:p>
          <a:p>
            <a:r>
              <a:rPr lang="ru-RU" sz="2200" b="1" dirty="0" smtClean="0">
                <a:solidFill>
                  <a:srgbClr val="0000FF"/>
                </a:solidFill>
              </a:rPr>
              <a:t>*</a:t>
            </a:r>
            <a:r>
              <a:rPr lang="ru-RU" sz="2200" b="1" dirty="0" smtClean="0">
                <a:solidFill>
                  <a:schemeClr val="bg1"/>
                </a:solidFill>
              </a:rPr>
              <a:t>Федеральный закон "Об образовании в Российской Федерации" от 29 декабря 2012 г. N 273-ФЗ </a:t>
            </a:r>
          </a:p>
          <a:p>
            <a:r>
              <a:rPr lang="ru-RU" sz="2200" b="1" dirty="0" smtClean="0">
                <a:solidFill>
                  <a:srgbClr val="0000FF"/>
                </a:solidFill>
              </a:rPr>
              <a:t>*</a:t>
            </a:r>
            <a:r>
              <a:rPr lang="ru-RU" sz="2200" b="1" dirty="0" smtClean="0">
                <a:solidFill>
                  <a:schemeClr val="bg1"/>
                </a:solidFill>
              </a:rPr>
              <a:t>«Федеральный государственный образовательный стандарт дошкольного образования» от 17 октября 2013 г. 1155 </a:t>
            </a:r>
          </a:p>
          <a:p>
            <a:r>
              <a:rPr lang="ru-RU" sz="2200" b="1" dirty="0" smtClean="0">
                <a:solidFill>
                  <a:srgbClr val="0000FF"/>
                </a:solidFill>
              </a:rPr>
              <a:t>*</a:t>
            </a:r>
            <a:r>
              <a:rPr lang="ru-RU" sz="2200" b="1" dirty="0" smtClean="0">
                <a:solidFill>
                  <a:schemeClr val="bg1"/>
                </a:solidFill>
              </a:rPr>
              <a:t>"Санитарно эпидемиологические требования к устройству, содержанию и организации режима работы дошкольных образовательных организаций" "</a:t>
            </a:r>
            <a:r>
              <a:rPr lang="ru-RU" sz="2200" b="1" dirty="0" err="1" smtClean="0">
                <a:solidFill>
                  <a:schemeClr val="bg1"/>
                </a:solidFill>
              </a:rPr>
              <a:t>СанПиН</a:t>
            </a:r>
            <a:r>
              <a:rPr lang="ru-RU" sz="2200" b="1" dirty="0" smtClean="0">
                <a:solidFill>
                  <a:schemeClr val="bg1"/>
                </a:solidFill>
              </a:rPr>
              <a:t> 2.4.1.3049-13 от 15 мая 2013 г. N 26</a:t>
            </a:r>
          </a:p>
          <a:p>
            <a:r>
              <a:rPr lang="ru-RU" sz="2200" b="1" dirty="0" smtClean="0">
                <a:solidFill>
                  <a:srgbClr val="0000FF"/>
                </a:solidFill>
              </a:rPr>
              <a:t>*</a:t>
            </a:r>
            <a:r>
              <a:rPr lang="ru-RU" sz="2200" b="1" dirty="0" smtClean="0">
                <a:solidFill>
                  <a:schemeClr val="bg1"/>
                </a:solidFill>
              </a:rPr>
              <a:t> «Гигиенические требования к персональным </a:t>
            </a:r>
            <a:r>
              <a:rPr lang="ru-RU" sz="2200" b="1" dirty="0" err="1" smtClean="0">
                <a:solidFill>
                  <a:schemeClr val="bg1"/>
                </a:solidFill>
              </a:rPr>
              <a:t>электронно</a:t>
            </a:r>
            <a:r>
              <a:rPr lang="ru-RU" sz="2200" b="1" dirty="0" smtClean="0">
                <a:solidFill>
                  <a:schemeClr val="bg1"/>
                </a:solidFill>
              </a:rPr>
              <a:t>- вычислительным машинам и организации работы» «Санитарно-эпидемиологические правила и нормативы» Сан </a:t>
            </a:r>
            <a:r>
              <a:rPr lang="ru-RU" sz="2200" b="1" dirty="0" err="1" smtClean="0">
                <a:solidFill>
                  <a:schemeClr val="bg1"/>
                </a:solidFill>
              </a:rPr>
              <a:t>ПиН</a:t>
            </a:r>
            <a:r>
              <a:rPr lang="ru-RU" sz="2200" b="1" dirty="0" smtClean="0">
                <a:solidFill>
                  <a:schemeClr val="bg1"/>
                </a:solidFill>
              </a:rPr>
              <a:t> 2.2.2/2.4.1340-03 </a:t>
            </a:r>
          </a:p>
          <a:p>
            <a:r>
              <a:rPr lang="ru-RU" sz="2200" b="1" dirty="0" smtClean="0">
                <a:solidFill>
                  <a:srgbClr val="0000FF"/>
                </a:solidFill>
              </a:rPr>
              <a:t>*</a:t>
            </a:r>
            <a:r>
              <a:rPr lang="ru-RU" sz="2200" b="1" dirty="0" smtClean="0">
                <a:solidFill>
                  <a:schemeClr val="bg1"/>
                </a:solidFill>
              </a:rPr>
              <a:t> Инструктивно-методическое письмо "О гигиенических требованиях к максимальной нагрузке на детей дошкольного возрасте в организованных формах обучения" Минобразования России от 14.03.2000 N 65/23-16</a:t>
            </a:r>
          </a:p>
          <a:p>
            <a:r>
              <a:rPr lang="ru-RU" sz="2200" b="1" dirty="0" smtClean="0">
                <a:solidFill>
                  <a:srgbClr val="0000FF"/>
                </a:solidFill>
              </a:rPr>
              <a:t>*</a:t>
            </a:r>
            <a:r>
              <a:rPr lang="ru-RU" sz="2200" b="1" dirty="0" smtClean="0">
                <a:solidFill>
                  <a:schemeClr val="bg1"/>
                </a:solidFill>
              </a:rPr>
              <a:t> Профессиональный стандарт «Педагог (педагогическая деятельность в дошкольном, начальном общем, основном общем, среднем общем образовании) (воспитатель, учитель)» от 18 октября 2013 года. 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278" y="857232"/>
            <a:ext cx="100727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Статья 16.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Под электронным обучением понимается организация образовательной деятельности с применением информационных технологий, технических средств, а также информационно-телекоммуникационных сетей…»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Статья 18.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«В организациях, осуществляющих  образовательную  деятельность, в  целях  обеспечения  реализации  образовательных  программ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формируются библиотеки, в том числе цифровые (электронные) библиотеки…»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Статья 29.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Образовательные организации формируют открытые  и общедоступные информационные ресурсы, содержащие  информацию  об  их деятельности, и обеспечивают  доступ  к таким  ресурсам  посредством размещения их в информационно-телекоммуникационных сетях, в  том  числе  на официальном сайте образовательной организации в сети "Интернет".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4" y="214290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Федеральный закон "Об образовании в РФ»</a:t>
            </a:r>
          </a:p>
          <a:p>
            <a:endParaRPr lang="ru-RU" sz="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16" y="0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ФГОС ДОУ: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78" y="571480"/>
            <a:ext cx="98584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3.3. Требования к развивающей предметно-пространственной среде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r>
              <a:rPr lang="ru-RU" sz="2600" dirty="0" smtClean="0">
                <a:solidFill>
                  <a:schemeClr val="bg1"/>
                </a:solidFill>
              </a:rPr>
              <a:t>Образовательное пространство должно быть оснащено средствами обучения и воспитания (в том числе техническими)… (в соответствии со спецификой Программы).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3.4. Требования к кадровым условиям реализации Программы.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r>
              <a:rPr lang="ru-RU" sz="2600" dirty="0" smtClean="0">
                <a:solidFill>
                  <a:schemeClr val="bg1"/>
                </a:solidFill>
              </a:rPr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"Квалификационные характеристики должностей работников образования»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dobe Heiti Std R" pitchFamily="34" charset="-128"/>
                <a:cs typeface="Mangal" pitchFamily="18" charset="0"/>
              </a:rPr>
              <a:t>«Должен знать: … основы работы с текстовыми редакторами, электронными таблицами, электронной почтой и браузерами,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Adobe Heiti Std R" pitchFamily="34" charset="-128"/>
                <a:cs typeface="Mangal" pitchFamily="18" charset="0"/>
              </a:rPr>
              <a:t>мультимедийным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dobe Heiti Std R" pitchFamily="34" charset="-128"/>
                <a:cs typeface="Mangal" pitchFamily="18" charset="0"/>
              </a:rPr>
              <a:t> оборудованием;…»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+mj-lt"/>
              <a:ea typeface="Adobe Heiti Std R" pitchFamily="34" charset="-128"/>
              <a:cs typeface="Mangal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2" y="1000108"/>
            <a:ext cx="9258300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Профессиональный стандарт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«Педагог </a:t>
            </a:r>
            <a:r>
              <a:rPr lang="ru-RU" sz="2700" dirty="0" smtClean="0">
                <a:solidFill>
                  <a:srgbClr val="C00000"/>
                </a:solidFill>
              </a:rPr>
              <a:t>(педагогическая деятельность в дошкольном, начальном общем, основном общем, среднем общем образовании) </a:t>
            </a:r>
            <a:r>
              <a:rPr lang="ru-RU" sz="3100" dirty="0" smtClean="0">
                <a:solidFill>
                  <a:srgbClr val="C00000"/>
                </a:solidFill>
              </a:rPr>
              <a:t>(воспитатель, учитель)»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от 18 октября 2013 года. </a:t>
            </a:r>
            <a:br>
              <a:rPr lang="ru-RU" sz="27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16" y="3214686"/>
            <a:ext cx="964413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Владеть ИКТ- компетенциями, необходимыми и достаточными для планирования, реализации и оценки образовательной работы с детьми раннего и дошкольного возраста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• Выстраивать партнерское взаимодействие с родителями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(законными представителями) детей раннего и дошкольного возраста  для решения образовательных задач, </a:t>
            </a:r>
            <a:r>
              <a:rPr lang="ru-RU" sz="2400" b="1" i="1" dirty="0" smtClean="0">
                <a:solidFill>
                  <a:schemeClr val="bg1"/>
                </a:solidFill>
              </a:rPr>
              <a:t>использовать методы и средства для их психолого-педагогического просвещения. </a:t>
            </a:r>
            <a:endParaRPr lang="ru-RU" sz="2400" b="1" i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072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Требования к педагогам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4" y="785794"/>
            <a:ext cx="9929846" cy="8572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«Гигиенические требования к персональным </a:t>
            </a:r>
            <a:r>
              <a:rPr lang="ru-RU" sz="2800" dirty="0" err="1" smtClean="0">
                <a:solidFill>
                  <a:srgbClr val="C00000"/>
                </a:solidFill>
                <a:latin typeface="+mn-lt"/>
              </a:rPr>
              <a:t>электронно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- вычислительным машинам и организации работы» 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Сан </a:t>
            </a:r>
            <a:r>
              <a:rPr lang="ru-RU" sz="2800" dirty="0" err="1" smtClean="0">
                <a:solidFill>
                  <a:srgbClr val="C00000"/>
                </a:solidFill>
                <a:latin typeface="+mn-lt"/>
              </a:rPr>
              <a:t>ПиН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 2.2.2/2.4.1340-03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1"/>
            <a:ext cx="10287000" cy="48577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500" b="1" dirty="0" smtClean="0">
                <a:solidFill>
                  <a:schemeClr val="bg1"/>
                </a:solidFill>
              </a:rPr>
              <a:t>4.12. В дошкольных образовательных учреждениях (ДОУ) рекомендуемая непрерывная продолжительность работы с ПЭВМ на развивающих игровых занятиях для детей 5 лет не должна превышать 10 мин, для детей 6 лет - 15 мин.</a:t>
            </a:r>
          </a:p>
          <a:p>
            <a:pPr>
              <a:buNone/>
            </a:pPr>
            <a:r>
              <a:rPr lang="ru-RU" sz="5500" b="1" dirty="0" smtClean="0">
                <a:solidFill>
                  <a:schemeClr val="bg1"/>
                </a:solidFill>
              </a:rPr>
              <a:t>4.13. Игровые занятия с использованием ПЭВМ в ДОУ рекомендуется проводить не более одного в течение дня и не чаще трех раз в неделю в дни наиболее высокой работоспособности детей: во вторник, в среду и в четверг. После занятия с детьми проводят гимнастику для глаз. </a:t>
            </a:r>
          </a:p>
          <a:p>
            <a:pPr>
              <a:buNone/>
            </a:pPr>
            <a:r>
              <a:rPr lang="ru-RU" sz="5500" b="1" dirty="0" smtClean="0">
                <a:solidFill>
                  <a:schemeClr val="bg1"/>
                </a:solidFill>
              </a:rPr>
              <a:t>4.14. Не допускается проводить занятия с ПЭВМ в ДОУ за счет времени, отведенного для сна, дневных прогулок и других оздоровительных мероприятий.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</a:rPr>
              <a:t>4.20. При проведении занятий детей с использованием компьютерной техники, организация и режим занятий должны соответствовать требованиям к персональным электронно-вычислительным машинам и организации работы. « Гигиенические требования к персональным </a:t>
            </a:r>
            <a:r>
              <a:rPr lang="ru-RU" sz="5500" b="1" dirty="0" err="1" smtClean="0">
                <a:solidFill>
                  <a:schemeClr val="bg1"/>
                </a:solidFill>
              </a:rPr>
              <a:t>электронно</a:t>
            </a:r>
            <a:r>
              <a:rPr lang="ru-RU" sz="5500" b="1" dirty="0" smtClean="0">
                <a:solidFill>
                  <a:schemeClr val="bg1"/>
                </a:solidFill>
              </a:rPr>
              <a:t>- вычислительным машинам и организации работы» </a:t>
            </a:r>
          </a:p>
          <a:p>
            <a:pPr>
              <a:buNone/>
            </a:pPr>
            <a:endParaRPr lang="ru-RU" sz="5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5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78" y="0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Защита здоровья ребенка.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2" y="285728"/>
            <a:ext cx="9258300" cy="428628"/>
          </a:xfrm>
          <a:ln>
            <a:noFill/>
          </a:ln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</a:br>
            <a:endParaRPr lang="ru-RU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787006" cy="573788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85728"/>
            <a:ext cx="1028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Области применения ИКТ педагогами ДОУ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06" y="1285860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Ведение документации.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06" y="2000240"/>
            <a:ext cx="9644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Методическая работа, повышение квалификации педагога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/>
              <a:t> </a:t>
            </a:r>
            <a:endParaRPr lang="ru-RU" sz="2800" dirty="0" smtClean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42906" y="3929066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– образовательный процесс.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2906" y="3071810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chemeClr val="bg1"/>
                </a:solidFill>
              </a:rPr>
              <a:t>Работа с родителями.</a:t>
            </a:r>
            <a:r>
              <a:rPr lang="ru-RU" sz="2800" b="1" dirty="0" smtClean="0"/>
              <a:t> </a:t>
            </a:r>
            <a:endParaRPr lang="ru-RU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26" y="4714884"/>
            <a:ext cx="3000360" cy="189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1027</Words>
  <Application>Microsoft Office PowerPoint</Application>
  <PresentationFormat>Слайд 35 мм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ИКТ –  это технологии обмена  информацией, коммуникации</vt:lpstr>
      <vt:lpstr>Слайд 4</vt:lpstr>
      <vt:lpstr>Слайд 5</vt:lpstr>
      <vt:lpstr>Слайд 6</vt:lpstr>
      <vt:lpstr>  Профессиональный стандарт  «Педагог (педагогическая деятельность в дошкольном, начальном общем, основном общем, среднем общем образовании) (воспитатель, учитель)»  от 18 октября 2013 года.  </vt:lpstr>
      <vt:lpstr>«Гигиенические требования к персональным электронно- вычислительным машинам и организации работы»  Сан ПиН 2.2.2/2.4.1340-03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Русская-изба</dc:title>
  <dc:creator/>
  <cp:lastModifiedBy/>
  <cp:revision>1</cp:revision>
  <dcterms:created xsi:type="dcterms:W3CDTF">2013-06-17T16:36:48Z</dcterms:created>
  <dcterms:modified xsi:type="dcterms:W3CDTF">2018-03-04T23:53:22Z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  <property fmtid="{D5CDD505-2E9C-101B-9397-08002B2CF9AE}" pid="3" name="Presentation">
    <vt:lpwstr>Русская-изба</vt:lpwstr>
  </property>
  <property fmtid="{D5CDD505-2E9C-101B-9397-08002B2CF9AE}" pid="4" name="SlideDescription">
    <vt:lpwstr/>
  </property>
</Properties>
</file>