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5" r:id="rId5"/>
    <p:sldId id="265" r:id="rId6"/>
    <p:sldId id="279" r:id="rId7"/>
    <p:sldId id="274" r:id="rId8"/>
    <p:sldId id="308" r:id="rId9"/>
    <p:sldId id="309" r:id="rId10"/>
    <p:sldId id="310" r:id="rId11"/>
    <p:sldId id="311" r:id="rId12"/>
    <p:sldId id="312" r:id="rId13"/>
    <p:sldId id="313" r:id="rId14"/>
    <p:sldId id="307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  <p:clrMru>
    <a:srgbClr val="336699"/>
    <a:srgbClr val="422C16"/>
    <a:srgbClr val="0C788E"/>
    <a:srgbClr val="006666"/>
    <a:srgbClr val="008080"/>
    <a:srgbClr val="800000"/>
    <a:srgbClr val="660033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811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F8C41-F449-4F7C-8444-68AA3767300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Click="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6C6C-5BCF-450B-B3C6-83A5D790108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Click="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F6C64-8A3F-463E-BEE1-5D7DD3A2C83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Click="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BF68E-051B-4CC4-B10E-F7BA9B318C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Click="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12C74-C50E-4A62-9D01-37FBC2A678B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Click="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20206-5E3D-4C87-BE5F-A0A4731496B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Click="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AB4AD-1463-4BD8-805C-5B21ED854AE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Click="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163AF-B545-4039-B50D-70F6E4A50BE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Click="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892F0-52CA-4801-890C-BD279774091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Click="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98350-AB7F-4822-8B60-A9ADE9ACFD8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Click="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2161E-3F5C-4210-8946-CAF99067834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 advClick="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E9C936-F324-4391-AB35-ACC37CBF2F14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Rectangle 132"/>
          <p:cNvSpPr>
            <a:spLocks noGrp="1" noChangeArrowheads="1"/>
          </p:cNvSpPr>
          <p:nvPr>
            <p:ph type="ctrTitle"/>
          </p:nvPr>
        </p:nvSpPr>
        <p:spPr>
          <a:xfrm>
            <a:off x="2428860" y="0"/>
            <a:ext cx="6715140" cy="4309625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МБДОУ детский сад № 127 г.Данилова                  Ярославской области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Мастер-класс для педагогов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«Детское экспериментирование –     основа поисково-исследовательской деятельности дошкольников»</a:t>
            </a:r>
            <a:endParaRPr lang="es-E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48" y="4214818"/>
            <a:ext cx="7992888" cy="150019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Васильева Ольга Евгеньевна – </a:t>
            </a:r>
            <a:r>
              <a:rPr lang="ru-RU" sz="2000" dirty="0" smtClean="0">
                <a:solidFill>
                  <a:srgbClr val="002060"/>
                </a:solidFill>
              </a:rPr>
              <a:t>воспитатель </a:t>
            </a:r>
            <a:endParaRPr lang="en-US" sz="2000" dirty="0" smtClean="0">
              <a:solidFill>
                <a:srgbClr val="002060"/>
              </a:solidFill>
            </a:endParaRPr>
          </a:p>
        </p:txBody>
      </p:sp>
      <p:sp>
        <p:nvSpPr>
          <p:cNvPr id="2191" name="Rectangle 143"/>
          <p:cNvSpPr>
            <a:spLocks noChangeArrowheads="1"/>
          </p:cNvSpPr>
          <p:nvPr/>
        </p:nvSpPr>
        <p:spPr bwMode="auto">
          <a:xfrm>
            <a:off x="1692275" y="2349500"/>
            <a:ext cx="57610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ru-RU" sz="3200" dirty="0" smtClean="0">
              <a:solidFill>
                <a:srgbClr val="336699"/>
              </a:solidFill>
            </a:endParaRPr>
          </a:p>
        </p:txBody>
      </p:sp>
      <p:pic>
        <p:nvPicPr>
          <p:cNvPr id="7" name="Picture 4" descr="C:\Users\ира\Documents\почемучки\КРУЖОК\DSC00925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034" y="285728"/>
            <a:ext cx="2000264" cy="284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0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560840" cy="1000107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 «СИЛА ВОДЫ»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848872" cy="4226024"/>
          </a:xfrm>
        </p:spPr>
        <p:txBody>
          <a:bodyPr/>
          <a:lstStyle/>
          <a:p>
            <a:pPr marL="457200" indent="-457200" algn="l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/>
          </a:p>
        </p:txBody>
      </p:sp>
      <p:pic>
        <p:nvPicPr>
          <p:cNvPr id="4" name="Picture 2" descr="C:\Users\ира\Videos\ижевск группа кружок\DCIM\100OLYMP\PC12020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00496" y="785794"/>
            <a:ext cx="4953034" cy="3714776"/>
          </a:xfrm>
          <a:prstGeom prst="rect">
            <a:avLst/>
          </a:prstGeom>
          <a:noFill/>
        </p:spPr>
      </p:pic>
      <p:pic>
        <p:nvPicPr>
          <p:cNvPr id="13313" name="Picture 1" descr="C:\Users\ира\Desktop\наши будни\PC12020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3286124"/>
            <a:ext cx="4471367" cy="33535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560840" cy="1000107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 «ВОЛШЕБНЫЕ КРАСКИ»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848872" cy="4226024"/>
          </a:xfrm>
        </p:spPr>
        <p:txBody>
          <a:bodyPr/>
          <a:lstStyle/>
          <a:p>
            <a:pPr marL="457200" indent="-457200" algn="l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/>
          </a:p>
        </p:txBody>
      </p:sp>
      <p:pic>
        <p:nvPicPr>
          <p:cNvPr id="4" name="Picture 2" descr="C:\Users\ира\Videos\ижевск группа кружок\DCIM\100OLYMP\PC12020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1" y="928670"/>
            <a:ext cx="4762533" cy="3571900"/>
          </a:xfrm>
          <a:prstGeom prst="rect">
            <a:avLst/>
          </a:prstGeom>
          <a:noFill/>
        </p:spPr>
      </p:pic>
      <p:pic>
        <p:nvPicPr>
          <p:cNvPr id="13313" name="Picture 1" descr="C:\Users\ира\Desktop\наши будни\PC12020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71270" y="3000372"/>
            <a:ext cx="4857784" cy="364333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560840" cy="928669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 «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ЦВЕТНЫЕ 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ПУЗЫРЬКИ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848872" cy="4226024"/>
          </a:xfrm>
        </p:spPr>
        <p:txBody>
          <a:bodyPr/>
          <a:lstStyle/>
          <a:p>
            <a:pPr marL="457200" indent="-457200" algn="l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/>
          </a:p>
        </p:txBody>
      </p:sp>
      <p:pic>
        <p:nvPicPr>
          <p:cNvPr id="4" name="Picture 2" descr="C:\Users\ира\Videos\ижевск группа кружок\DCIM\100OLYMP\PC12020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785794"/>
            <a:ext cx="5143536" cy="3857652"/>
          </a:xfrm>
          <a:prstGeom prst="rect">
            <a:avLst/>
          </a:prstGeom>
          <a:noFill/>
        </p:spPr>
      </p:pic>
      <p:pic>
        <p:nvPicPr>
          <p:cNvPr id="13313" name="Picture 1" descr="C:\Users\ира\Desktop\наши будни\PC12020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29124" y="3040027"/>
            <a:ext cx="4561537" cy="342115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560840" cy="1484784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 «ПЕРЕВЁРНУТЫЙ СТАКАН»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848872" cy="4226024"/>
          </a:xfrm>
        </p:spPr>
        <p:txBody>
          <a:bodyPr/>
          <a:lstStyle/>
          <a:p>
            <a:pPr marL="457200" indent="-457200" algn="l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/>
          </a:p>
        </p:txBody>
      </p:sp>
      <p:pic>
        <p:nvPicPr>
          <p:cNvPr id="4" name="Picture 2" descr="C:\Users\ира\Videos\ижевск группа кружок\DCIM\100OLYMP\PC12020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85852" y="1357298"/>
            <a:ext cx="6477045" cy="48577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9124" y="857232"/>
            <a:ext cx="4714876" cy="4429156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Такие интересные эксперименты всегда проходят «на ура»! Для детей это - настоящие маленькие чудеса, приоткрывающие знания о мире. И кто знает, может быть, </a:t>
            </a:r>
            <a:r>
              <a:rPr lang="ru-RU" sz="1800" b="1" smtClean="0">
                <a:solidFill>
                  <a:schemeClr val="accent6">
                    <a:lumMod val="75000"/>
                  </a:schemeClr>
                </a:solidFill>
              </a:rPr>
              <a:t>в будущем           </a:t>
            </a: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кто-нибудь из них ещё совершит большое научное открытие! </a:t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sz="1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886200"/>
            <a:ext cx="1872208" cy="118864"/>
          </a:xfrm>
        </p:spPr>
        <p:txBody>
          <a:bodyPr/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</p:txBody>
      </p:sp>
      <p:pic>
        <p:nvPicPr>
          <p:cNvPr id="8" name="Picture 2" descr="Тимирязев Климент Аркадьевич - его биография и жизнеописание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20" y="445276"/>
            <a:ext cx="4000528" cy="3055162"/>
          </a:xfrm>
          <a:prstGeom prst="rect">
            <a:avLst/>
          </a:prstGeom>
          <a:noFill/>
        </p:spPr>
      </p:pic>
      <p:pic>
        <p:nvPicPr>
          <p:cNvPr id="5" name="Picture 2" descr="Тимирязев Климент Аркадьевич - его биография и жизнеописание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2910" y="3381746"/>
            <a:ext cx="3857652" cy="300709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4704"/>
            <a:ext cx="5143504" cy="4536504"/>
          </a:xfrm>
        </p:spPr>
        <p:txBody>
          <a:bodyPr/>
          <a:lstStyle/>
          <a:p>
            <a:r>
              <a:rPr lang="ru-RU" sz="2800" i="1" dirty="0" smtClean="0">
                <a:solidFill>
                  <a:srgbClr val="336699"/>
                </a:solidFill>
              </a:rPr>
              <a:t/>
            </a:r>
            <a:br>
              <a:rPr lang="ru-RU" sz="2800" i="1" dirty="0" smtClean="0">
                <a:solidFill>
                  <a:srgbClr val="336699"/>
                </a:solidFill>
              </a:rPr>
            </a:br>
            <a:r>
              <a:rPr lang="ru-RU" sz="2800" i="1" dirty="0" smtClean="0">
                <a:solidFill>
                  <a:srgbClr val="336699"/>
                </a:solidFill>
              </a:rPr>
              <a:t/>
            </a:r>
            <a:br>
              <a:rPr lang="ru-RU" sz="2800" i="1" dirty="0" smtClean="0">
                <a:solidFill>
                  <a:srgbClr val="336699"/>
                </a:solidFill>
              </a:rPr>
            </a:br>
            <a:r>
              <a:rPr lang="ru-RU" sz="2800" i="1" dirty="0" smtClean="0">
                <a:solidFill>
                  <a:srgbClr val="336699"/>
                </a:solidFill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Китайская пословица гласит: 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 «Расскажи – и я забуду,                     покажи – и я запомню,                                 дай попробовать -                  и я пойму».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Именно это отражает всю сущность познания окружающего мира дошкольниками.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Сухомлинский В.А. скачать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72066" y="1598401"/>
            <a:ext cx="3857652" cy="289323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9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"/>
            <a:ext cx="8715436" cy="3500438"/>
          </a:xfrm>
        </p:spPr>
        <p:txBody>
          <a:bodyPr/>
          <a:lstStyle/>
          <a:p>
            <a:pPr algn="l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 основе ФГОС лежит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системно-деятельностный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подход           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к каждому ребенку, формирование у подрастающего поколения способности решать сложные проблемы и задачи.  Современное общество выдвигает серьезные требования к процессу дополнительного образования.  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      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Системно-деятельностный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подход является ведущим, основным в полноценном развитии дошкольников, и именно данный подход как раз включает в себя и эксперимент, и исследование, и поисковую деятельность.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140968"/>
            <a:ext cx="5544616" cy="720080"/>
          </a:xfrm>
        </p:spPr>
        <p:txBody>
          <a:bodyPr/>
          <a:lstStyle/>
          <a:p>
            <a:pPr algn="l"/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V="1">
            <a:off x="2771800" y="3752166"/>
            <a:ext cx="40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39752" y="32129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I:\семинар фото для статьи\DSC0114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78826" y="3214686"/>
            <a:ext cx="4679189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596" y="404664"/>
            <a:ext cx="835824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endParaRPr lang="ru-RU" b="1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7" name="Picture 2" descr="I:\ФОТО\IMG_292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9124" y="2000240"/>
            <a:ext cx="4376528" cy="3282396"/>
          </a:xfrm>
          <a:prstGeom prst="rect">
            <a:avLst/>
          </a:prstGeom>
          <a:noFill/>
        </p:spPr>
      </p:pic>
      <p:pic>
        <p:nvPicPr>
          <p:cNvPr id="9" name="Picture 3" descr="C:\Users\ира\Documents\почемучки\КРУЖОК\DSC00877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0" y="2643182"/>
            <a:ext cx="4681026" cy="351077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Удивление - это состояние, вызванное сильным впечатлением от чего-нибудь,  поражающего неожиданностью, необычностью, странностью или непонятностью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Толковый словарь Ушакова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14290"/>
            <a:ext cx="8104414" cy="2428892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В процессе экспериментирования идет обогащение памяти ребенка, активизируются его мыслительные процессы, так как постоянно возникает необходимость совершать операции анализа и синтеза, сравнения, классификации, обобщения. </a:t>
            </a:r>
          </a:p>
          <a:p>
            <a:endParaRPr lang="ru-RU" sz="2400" dirty="0" smtClean="0">
              <a:solidFill>
                <a:srgbClr val="3366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336699"/>
              </a:solidFill>
            </a:endParaRPr>
          </a:p>
        </p:txBody>
      </p:sp>
      <p:pic>
        <p:nvPicPr>
          <p:cNvPr id="2051" name="Рисунок 4" descr="C:\Users\ира\AppData\Local\Microsoft\Windows\Temporary Internet Files\Content.Word\DSC00887.jpg"/>
          <p:cNvPicPr>
            <a:picLocks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2357430"/>
            <a:ext cx="421484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4" descr="C:\Users\ира\AppData\Local\Microsoft\Windows\Temporary Internet Files\Content.Word\DSC00887.jp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4876" y="2357430"/>
            <a:ext cx="421484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9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Волшебница – вода!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Организация опытно-экспериментальной деятельности детей 2-7 лет. Тематическое планирование, рекомендации, конспекты занятий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8" y="1000108"/>
            <a:ext cx="378621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8-tub-ru.yandex.net/i?id=301527102-27-72&amp;n=21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0" y="1071546"/>
            <a:ext cx="435771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рганизация экспериментальной деятельности дошкольников: Методические рекомендации (под ред. Прохоровой Л.Н.)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43174" y="3500438"/>
            <a:ext cx="403198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560840" cy="1071545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 «ВОЗДУХ В ЧЕЛОВЕКЕ»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848872" cy="4226024"/>
          </a:xfrm>
        </p:spPr>
        <p:txBody>
          <a:bodyPr/>
          <a:lstStyle/>
          <a:p>
            <a:pPr marL="457200" indent="-457200" algn="l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/>
          </a:p>
        </p:txBody>
      </p:sp>
      <p:pic>
        <p:nvPicPr>
          <p:cNvPr id="4" name="Picture 2" descr="C:\Users\ира\Videos\ижевск группа кружок\DCIM\100OLYMP\PC12020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14282" y="857232"/>
            <a:ext cx="5143536" cy="3857652"/>
          </a:xfrm>
          <a:prstGeom prst="rect">
            <a:avLst/>
          </a:prstGeom>
          <a:noFill/>
        </p:spPr>
      </p:pic>
      <p:pic>
        <p:nvPicPr>
          <p:cNvPr id="13313" name="Picture 1" descr="C:\Users\ира\Desktop\наши будни\PC12020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14810" y="3071810"/>
            <a:ext cx="4714909" cy="353618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560840" cy="1000107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 «КУВШИНКИ НА ВОДЕ»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848872" cy="4226024"/>
          </a:xfrm>
        </p:spPr>
        <p:txBody>
          <a:bodyPr/>
          <a:lstStyle/>
          <a:p>
            <a:pPr marL="457200" indent="-457200" algn="l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/>
          </a:p>
        </p:txBody>
      </p:sp>
      <p:pic>
        <p:nvPicPr>
          <p:cNvPr id="13313" name="Picture 1" descr="C:\Users\ира\Desktop\наши будни\PC1202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62436" y="3143247"/>
            <a:ext cx="4667282" cy="3500461"/>
          </a:xfrm>
          <a:prstGeom prst="rect">
            <a:avLst/>
          </a:prstGeom>
          <a:noFill/>
        </p:spPr>
      </p:pic>
      <p:pic>
        <p:nvPicPr>
          <p:cNvPr id="6" name="Picture 2" descr="C:\Users\ира\Videos\ижевск группа кружок\DCIM\100OLYMP\PC12020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8596" y="785794"/>
            <a:ext cx="4929222" cy="369691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"/>
            <a:ext cx="7560840" cy="1000107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Опыт «НЕПРОМОКАЕМАЯ САЛФЕТКА»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848872" cy="4226024"/>
          </a:xfrm>
        </p:spPr>
        <p:txBody>
          <a:bodyPr/>
          <a:lstStyle/>
          <a:p>
            <a:pPr marL="457200" indent="-457200" algn="l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/>
          </a:p>
        </p:txBody>
      </p:sp>
      <p:pic>
        <p:nvPicPr>
          <p:cNvPr id="4" name="Picture 2" descr="C:\Users\ира\Videos\ижевск группа кружок\DCIM\100OLYMP\PC12020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57620" y="857232"/>
            <a:ext cx="5048285" cy="3786213"/>
          </a:xfrm>
          <a:prstGeom prst="rect">
            <a:avLst/>
          </a:prstGeom>
          <a:noFill/>
        </p:spPr>
      </p:pic>
      <p:pic>
        <p:nvPicPr>
          <p:cNvPr id="13313" name="Picture 1" descr="C:\Users\ира\Desktop\наши будни\PC12020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14282" y="3286124"/>
            <a:ext cx="4471367" cy="33535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5436</TotalTime>
  <Words>152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Diseño predeterminado</vt:lpstr>
      <vt:lpstr>МБДОУ детский сад № 127 г.Данилова                  Ярославской области    Мастер-класс для педагогов  «Детское экспериментирование –     основа поисково-исследовательской деятельности дошкольников»</vt:lpstr>
      <vt:lpstr>   Китайская пословица гласит:    «Расскажи – и я забуду,                     покажи – и я запомню,                                 дай попробовать -                  и я пойму».   Именно это отражает всю сущность познания окружающего мира дошкольниками.  </vt:lpstr>
      <vt:lpstr>             В основе ФГОС лежит системно-деятельностный подход            к каждому ребенку, формирование у подрастающего поколения способности решать сложные проблемы и задачи.  Современное общество выдвигает серьезные требования к процессу дополнительного образования.             Системно-деятельностный подход является ведущим, основным в полноценном развитии дошкольников, и именно данный подход как раз включает в себя и эксперимент, и исследование, и поисковую деятельность.       </vt:lpstr>
      <vt:lpstr>Слайд 4</vt:lpstr>
      <vt:lpstr>Слайд 5</vt:lpstr>
      <vt:lpstr>Волшебница – вода!</vt:lpstr>
      <vt:lpstr>Опыт «ВОЗДУХ В ЧЕЛОВЕКЕ»</vt:lpstr>
      <vt:lpstr>Опыт «КУВШИНКИ НА ВОДЕ»</vt:lpstr>
      <vt:lpstr>Опыт «НЕПРОМОКАЕМАЯ САЛФЕТКА»</vt:lpstr>
      <vt:lpstr>Опыт «СИЛА ВОДЫ»</vt:lpstr>
      <vt:lpstr>Опыт «ВОЛШЕБНЫЕ КРАСКИ»</vt:lpstr>
      <vt:lpstr>Опыт «ЦВЕТНЫЕ ПУЗЫРЬКИ»</vt:lpstr>
      <vt:lpstr>Опыт «ПЕРЕВЁРНУТЫЙ СТАКАН»</vt:lpstr>
      <vt:lpstr>Такие интересные эксперименты всегда проходят «на ура»! Для детей это - настоящие маленькие чудеса, приоткрывающие знания о мире. И кто знает, может быть, в будущем           кто-нибудь из них ещё совершит большое научное открытие!   СПАСИБО ЗА ВНИМАНИЕ!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Lenovo</cp:lastModifiedBy>
  <cp:revision>738</cp:revision>
  <dcterms:created xsi:type="dcterms:W3CDTF">2010-05-23T14:28:12Z</dcterms:created>
  <dcterms:modified xsi:type="dcterms:W3CDTF">2018-06-14T17:57:37Z</dcterms:modified>
</cp:coreProperties>
</file>