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7" r:id="rId6"/>
    <p:sldId id="261" r:id="rId7"/>
    <p:sldId id="264" r:id="rId8"/>
    <p:sldId id="265" r:id="rId9"/>
    <p:sldId id="272" r:id="rId10"/>
    <p:sldId id="274" r:id="rId11"/>
    <p:sldId id="270" r:id="rId12"/>
    <p:sldId id="271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BB058B"/>
    <a:srgbClr val="0033CC"/>
    <a:srgbClr val="FF33CC"/>
    <a:srgbClr val="FF0066"/>
    <a:srgbClr val="0000CC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355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355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357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357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357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358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358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8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8D093-EE1E-452E-8D76-D86182CB40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6939-757C-46E4-AC78-6588972EC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25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1C66-8319-4032-AF76-B7E184B19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4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5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07F9-2BE4-4D96-8283-39B599BB1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4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2665-5ABE-43E0-BC32-7764355754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710F-D2FC-4212-91DD-0AB0E735E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38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D39F-EEA7-4779-BFE6-AC44DA972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06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9F2F-6B68-4E74-8A6C-37DCB9BCA2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74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F280-858D-4B56-A4D3-37163DD4D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3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C691-F6CB-4794-B1AB-AD31D02807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66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20D9-F418-40C7-A1F3-12C429C31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2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4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254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5C577-85D5-489D-B7B2-840CFACCB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8736"/>
            <a:ext cx="9144000" cy="3071834"/>
          </a:xfrm>
        </p:spPr>
        <p:txBody>
          <a:bodyPr/>
          <a:lstStyle/>
          <a:p>
            <a:r>
              <a:rPr lang="ru-RU" sz="4000" i="1" dirty="0" smtClean="0">
                <a:solidFill>
                  <a:srgbClr val="0033CC"/>
                </a:solidFill>
                <a:latin typeface="Georgia" pitchFamily="18" charset="0"/>
              </a:rPr>
              <a:t>Организация театрализованной деятельности в ДОУ</a:t>
            </a:r>
            <a:r>
              <a:rPr lang="ru-RU" sz="3600" i="1" dirty="0" smtClean="0">
                <a:solidFill>
                  <a:srgbClr val="0033CC"/>
                </a:solidFill>
                <a:latin typeface="Georgia" pitchFamily="18" charset="0"/>
              </a:rPr>
              <a:t/>
            </a:r>
            <a:br>
              <a:rPr lang="ru-RU" sz="3600" i="1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3600" dirty="0">
                <a:solidFill>
                  <a:srgbClr val="0033CC"/>
                </a:solidFill>
                <a:latin typeface="Georgia" pitchFamily="18" charset="0"/>
              </a:rPr>
              <a:t/>
            </a:r>
            <a:br>
              <a:rPr lang="ru-RU" sz="3600" dirty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0033CC"/>
                </a:solidFill>
                <a:latin typeface="Georgia" pitchFamily="18" charset="0"/>
              </a:rPr>
              <a:t>подготовительная группа </a:t>
            </a:r>
            <a:r>
              <a:rPr lang="ru-RU" sz="3200" dirty="0" smtClean="0">
                <a:solidFill>
                  <a:srgbClr val="0033CC"/>
                </a:solidFill>
                <a:latin typeface="Georgia" pitchFamily="18" charset="0"/>
              </a:rPr>
              <a:t>«СОЛНЫШКО» </a:t>
            </a:r>
            <a:endParaRPr lang="ru-RU" sz="3200" dirty="0">
              <a:solidFill>
                <a:srgbClr val="0033CC"/>
              </a:solidFill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428604"/>
            <a:ext cx="8135966" cy="1285884"/>
          </a:xfrm>
        </p:spPr>
        <p:txBody>
          <a:bodyPr/>
          <a:lstStyle/>
          <a:p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МБДОУ детский сад № 127 г.Данилова Ярославской области</a:t>
            </a:r>
          </a:p>
          <a:p>
            <a:endParaRPr lang="ru-RU" sz="2800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2400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2800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2800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643446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ТЕАТР - ЭТО ВОЛШЕБНЫЙ КРАЙ,</a:t>
            </a:r>
            <a:endParaRPr lang="ru-RU" sz="2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В КОТОРОМ РЕБЕНОК РАДУЕТСЯ,</a:t>
            </a:r>
            <a:endParaRPr lang="ru-RU" sz="2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ИГРАЯ, А В ИГРЕ ОН ПОЗНАЕТ МИР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!</a:t>
            </a: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2000" b="1" i="1" dirty="0" smtClean="0">
                <a:latin typeface="+mj-lt"/>
              </a:rPr>
              <a:t>Подготовила воспитатель Васильева О.Е.</a:t>
            </a:r>
            <a:endParaRPr lang="ru-RU" sz="20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7343797" cy="96835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90099"/>
                </a:solidFill>
                <a:latin typeface="Georgia" pitchFamily="18" charset="0"/>
              </a:rPr>
              <a:t>Костюмерная и Гримёрная</a:t>
            </a:r>
            <a:endParaRPr lang="ru-RU" sz="3200" b="1" dirty="0">
              <a:solidFill>
                <a:srgbClr val="990099"/>
              </a:solidFill>
              <a:latin typeface="Georgia" pitchFamily="18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071547"/>
            <a:ext cx="7929618" cy="17859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 smtClean="0"/>
              <a:t>   </a:t>
            </a:r>
            <a:r>
              <a:rPr lang="ru-RU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eorgia" pitchFamily="18" charset="0"/>
              </a:rPr>
              <a:t>Сценические костюмы, шляпки и парики, маски, театральные атрибуты  - всё это способствует перевоплощению ребёнка в настоящего артиста. </a:t>
            </a:r>
            <a:endParaRPr lang="ru-RU" sz="2000" b="1" dirty="0">
              <a:solidFill>
                <a:schemeClr val="accent4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46086" name="Picture 6" descr="p10705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4214842" cy="3161131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984124_44116nothumb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214686"/>
            <a:ext cx="3857652" cy="2893239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03188"/>
            <a:ext cx="8286775" cy="2246312"/>
          </a:xfrm>
        </p:spPr>
        <p:txBody>
          <a:bodyPr/>
          <a:lstStyle/>
          <a:p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latin typeface="Georgia" pitchFamily="18" charset="0"/>
              </a:rPr>
              <a:t>Игра - драматизация</a:t>
            </a: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2400" b="1" dirty="0">
                <a:latin typeface="Georgia" pitchFamily="18" charset="0"/>
              </a:rPr>
              <a:t>Самый «</a:t>
            </a:r>
            <a:r>
              <a:rPr lang="ru-RU" sz="2400" b="1" dirty="0" smtClean="0">
                <a:latin typeface="Georgia" pitchFamily="18" charset="0"/>
              </a:rPr>
              <a:t>разговорный» вид </a:t>
            </a:r>
            <a:r>
              <a:rPr lang="ru-RU" sz="2400" b="1" dirty="0">
                <a:latin typeface="Georgia" pitchFamily="18" charset="0"/>
              </a:rPr>
              <a:t>театрализованной</a:t>
            </a:r>
            <a:br>
              <a:rPr lang="ru-RU" sz="2400" b="1" dirty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деятельности.</a:t>
            </a:r>
            <a:r>
              <a:rPr lang="ru-RU" sz="2400" b="1" dirty="0">
                <a:latin typeface="Georgia" pitchFamily="18" charset="0"/>
              </a:rPr>
              <a:t/>
            </a:r>
            <a:br>
              <a:rPr lang="ru-RU" sz="2400" b="1" dirty="0">
                <a:latin typeface="Georgia" pitchFamily="18" charset="0"/>
              </a:rPr>
            </a:br>
            <a:endParaRPr lang="ru-RU" sz="2400" b="1" dirty="0">
              <a:latin typeface="Georgia" pitchFamily="18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4282" y="2357430"/>
            <a:ext cx="7929618" cy="428628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eorgia" pitchFamily="18" charset="0"/>
              </a:rPr>
              <a:t>Оказывает целостное </a:t>
            </a:r>
            <a:r>
              <a:rPr lang="ru-RU" sz="2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Georgia" pitchFamily="18" charset="0"/>
              </a:rPr>
              <a:t>воздействие на личность ребенка: его раскрепощение, самостоятельное творчество, развитие ведущих психических </a:t>
            </a:r>
            <a:r>
              <a:rPr lang="ru-RU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eorgia" pitchFamily="18" charset="0"/>
              </a:rPr>
              <a:t>процессов.</a:t>
            </a:r>
            <a:endParaRPr lang="ru-RU" sz="2400" b="1" dirty="0">
              <a:solidFill>
                <a:schemeClr val="accent4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Georgia" pitchFamily="18" charset="0"/>
              </a:rPr>
              <a:t>Способствует самопознанию и самовыражению </a:t>
            </a:r>
            <a:r>
              <a:rPr lang="ru-RU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eorgia" pitchFamily="18" charset="0"/>
              </a:rPr>
              <a:t>личности.</a:t>
            </a:r>
            <a:endParaRPr lang="ru-RU" sz="2400" b="1" dirty="0">
              <a:solidFill>
                <a:schemeClr val="accent4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Georgia" pitchFamily="18" charset="0"/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</a:p>
          <a:p>
            <a:pPr>
              <a:lnSpc>
                <a:spcPct val="90000"/>
              </a:lnSpc>
            </a:pP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7772425" cy="1957387"/>
          </a:xfrm>
        </p:spPr>
        <p:txBody>
          <a:bodyPr/>
          <a:lstStyle/>
          <a:p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Ни один другой вид театрализованной деятельности  так не способствует развитию артистизма, выразительности движений и речи, как игра-драматизация</a:t>
            </a:r>
          </a:p>
        </p:txBody>
      </p:sp>
      <p:pic>
        <p:nvPicPr>
          <p:cNvPr id="4" name="Picture 6" descr="1344778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3357562"/>
            <a:ext cx="4104514" cy="3078385"/>
          </a:xfrm>
          <a:prstGeom prst="rect">
            <a:avLst/>
          </a:prstGeom>
          <a:noFill/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929059" y="2214554"/>
            <a:ext cx="4357718" cy="2905145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9"/>
            <a:ext cx="1914509" cy="611168"/>
          </a:xfrm>
        </p:spPr>
        <p:txBody>
          <a:bodyPr/>
          <a:lstStyle/>
          <a:p>
            <a:endParaRPr lang="ru-RU" sz="2400" b="1" dirty="0">
              <a:solidFill>
                <a:srgbClr val="FF0066"/>
              </a:solidFill>
              <a:latin typeface="Georgia" pitchFamily="18" charset="0"/>
            </a:endParaRPr>
          </a:p>
        </p:txBody>
      </p:sp>
      <p:pic>
        <p:nvPicPr>
          <p:cNvPr id="4" name="Picture 6" descr="1344778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3643314"/>
            <a:ext cx="3714776" cy="2786082"/>
          </a:xfrm>
          <a:prstGeom prst="rect">
            <a:avLst/>
          </a:prstGeom>
          <a:noFill/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500562" y="428604"/>
            <a:ext cx="3714776" cy="2719312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p107056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357158" y="428604"/>
            <a:ext cx="3786214" cy="2753186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984124_44116nothumb50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4572000" y="3643314"/>
            <a:ext cx="3643338" cy="2732503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143932" cy="1417638"/>
          </a:xfrm>
        </p:spPr>
        <p:txBody>
          <a:bodyPr/>
          <a:lstStyle/>
          <a:p>
            <a:r>
              <a:rPr lang="ru-RU" sz="3200" b="1" dirty="0">
                <a:solidFill>
                  <a:srgbClr val="FF0066"/>
                </a:solidFill>
                <a:latin typeface="Georgia" pitchFamily="18" charset="0"/>
              </a:rPr>
              <a:t>На что направлена театрализованная деятельность?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43050"/>
            <a:ext cx="8178827" cy="5214950"/>
          </a:xfrm>
        </p:spPr>
        <p:txBody>
          <a:bodyPr/>
          <a:lstStyle/>
          <a:p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На развитие 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у воспитанников </a:t>
            </a: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ощущений, чувств, 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эмоций.</a:t>
            </a:r>
            <a:endParaRPr lang="ru-RU" sz="2800" b="1" dirty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На развитие мышления, воображения, внимания, 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памяти.</a:t>
            </a:r>
            <a:endParaRPr lang="ru-RU" sz="2800" b="1" dirty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На развитие 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фантазии.</a:t>
            </a:r>
            <a:endParaRPr lang="ru-RU" sz="2800" b="1" dirty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На формирование волевых 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качеств.</a:t>
            </a:r>
            <a:endParaRPr lang="ru-RU" sz="2800" b="1" dirty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На развитие многих навыков и умений(речевых, 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коммуникативных</a:t>
            </a: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, организаторских, двигательных и т.д.)</a:t>
            </a:r>
          </a:p>
          <a:p>
            <a:endParaRPr lang="ru-RU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8286776" cy="1093787"/>
          </a:xfrm>
        </p:spPr>
        <p:txBody>
          <a:bodyPr/>
          <a:lstStyle/>
          <a:p>
            <a:r>
              <a:rPr lang="ru-RU" sz="3200" b="1" dirty="0">
                <a:solidFill>
                  <a:srgbClr val="FF0066"/>
                </a:solidFill>
                <a:latin typeface="Georgia" pitchFamily="18" charset="0"/>
              </a:rPr>
              <a:t>Влияние театрализованной игры на развитие речи ребенка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1" y="1428736"/>
            <a:ext cx="8072494" cy="524035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Georgia" pitchFamily="18" charset="0"/>
              </a:rPr>
              <a:t>Театрализованная игра: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Стимулирует активную речь за счет расширения словарного 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запаса.</a:t>
            </a:r>
            <a:endParaRPr lang="ru-RU" sz="2800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Ребенок усваивает богатство родного языка, его выразительные средства(динамику, темп, интонацию и др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.).</a:t>
            </a:r>
            <a:endParaRPr lang="ru-RU" sz="2800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Совершенствует артикуляционный 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аппарат.</a:t>
            </a:r>
            <a:endParaRPr lang="ru-RU" sz="2800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Формируется диалогическая, эмоционально насыщенная, выразительная речь.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57166"/>
            <a:ext cx="7772425" cy="107157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66"/>
                </a:solidFill>
                <a:latin typeface="Georgia" pitchFamily="18" charset="0"/>
              </a:rPr>
              <a:t>В центре ТЕАТРА нашей группы представлены различные его виды</a:t>
            </a:r>
            <a:endParaRPr lang="ru-RU" sz="2800" b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571612"/>
            <a:ext cx="5000660" cy="642942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990099"/>
                </a:solidFill>
                <a:latin typeface="Georgia" pitchFamily="18" charset="0"/>
              </a:rPr>
              <a:t>Пальчиковый    </a:t>
            </a:r>
            <a:r>
              <a:rPr lang="ru-RU" b="1" dirty="0" smtClean="0">
                <a:solidFill>
                  <a:srgbClr val="990099"/>
                </a:solidFill>
                <a:latin typeface="Georgia" pitchFamily="18" charset="0"/>
              </a:rPr>
              <a:t>театр </a:t>
            </a:r>
            <a:endParaRPr lang="ru-RU" sz="1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FontTx/>
              <a:buNone/>
            </a:pPr>
            <a:endParaRPr lang="ru-RU" b="1" dirty="0">
              <a:solidFill>
                <a:srgbClr val="990099"/>
              </a:solidFill>
              <a:latin typeface="Georgia" pitchFamily="18" charset="0"/>
            </a:endParaRPr>
          </a:p>
          <a:p>
            <a:pPr>
              <a:buFontTx/>
              <a:buNone/>
            </a:pPr>
            <a:endParaRPr lang="ru-RU" sz="18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5" name="Picture 6" descr="1344778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23600" y="3714752"/>
            <a:ext cx="3810026" cy="2857520"/>
          </a:xfrm>
          <a:prstGeom prst="rect">
            <a:avLst/>
          </a:prstGeom>
          <a:noFill/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344778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472" y="2285992"/>
            <a:ext cx="2866023" cy="3929090"/>
          </a:xfrm>
          <a:prstGeom prst="rect">
            <a:avLst/>
          </a:prstGeom>
          <a:noFill/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643306" y="2143116"/>
            <a:ext cx="4572032" cy="3913197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</a:rPr>
              <a:t>     </a:t>
            </a:r>
            <a:r>
              <a:rPr lang="ru-RU" sz="18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eorgia" pitchFamily="18" charset="0"/>
              </a:rPr>
              <a:t>Стимулирование кончиков пальцев, движение кистями рук, игра с пальцами ускоряют процесс речевого и умственного развития 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7343797" cy="968358"/>
          </a:xfrm>
        </p:spPr>
        <p:txBody>
          <a:bodyPr/>
          <a:lstStyle/>
          <a:p>
            <a:r>
              <a:rPr lang="ru-RU" sz="4000" b="1" dirty="0">
                <a:solidFill>
                  <a:srgbClr val="990099"/>
                </a:solidFill>
                <a:latin typeface="Georgia" pitchFamily="18" charset="0"/>
              </a:rPr>
              <a:t>Театр кукол </a:t>
            </a:r>
            <a:r>
              <a:rPr lang="ru-RU" sz="4000" b="1" dirty="0" err="1">
                <a:solidFill>
                  <a:srgbClr val="990099"/>
                </a:solidFill>
                <a:latin typeface="Georgia" pitchFamily="18" charset="0"/>
              </a:rPr>
              <a:t>Би-ба-бо</a:t>
            </a:r>
            <a:endParaRPr lang="ru-RU" sz="4000" b="1" dirty="0">
              <a:solidFill>
                <a:srgbClr val="990099"/>
              </a:solidFill>
              <a:latin typeface="Georgia" pitchFamily="18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071547"/>
            <a:ext cx="7929618" cy="17859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/>
              <a:t>   </a:t>
            </a:r>
            <a:r>
              <a:rPr lang="ru-RU" sz="20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Georgia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себя( свою руку) с куклой.</a:t>
            </a:r>
          </a:p>
        </p:txBody>
      </p:sp>
      <p:pic>
        <p:nvPicPr>
          <p:cNvPr id="46086" name="Picture 6" descr="p10705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428868"/>
            <a:ext cx="3193781" cy="3786214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984124_44116nothumb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3286124"/>
            <a:ext cx="3857652" cy="2893239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6843731" cy="896919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rgbClr val="990099"/>
                </a:solidFill>
                <a:latin typeface="Georgia" pitchFamily="18" charset="0"/>
              </a:rPr>
              <a:t>Театр </a:t>
            </a:r>
            <a:r>
              <a:rPr lang="ru-RU" sz="3600" b="1" dirty="0" smtClean="0">
                <a:solidFill>
                  <a:srgbClr val="990099"/>
                </a:solidFill>
                <a:latin typeface="Georgia" pitchFamily="18" charset="0"/>
              </a:rPr>
              <a:t> на </a:t>
            </a:r>
            <a:r>
              <a:rPr lang="ru-RU" sz="3600" b="1" dirty="0" err="1" smtClean="0">
                <a:solidFill>
                  <a:srgbClr val="990099"/>
                </a:solidFill>
                <a:latin typeface="Georgia" pitchFamily="18" charset="0"/>
              </a:rPr>
              <a:t>фланелеграфе</a:t>
            </a:r>
            <a:endParaRPr lang="ru-RU" sz="3600" b="1" dirty="0">
              <a:solidFill>
                <a:srgbClr val="990099"/>
              </a:solidFill>
              <a:latin typeface="Georgia" pitchFamily="18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071934" y="2143116"/>
            <a:ext cx="4929222" cy="78581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990099"/>
                </a:solidFill>
                <a:latin typeface="Georgia" pitchFamily="18" charset="0"/>
              </a:rPr>
              <a:t>           Театр на        магнитной доске</a:t>
            </a:r>
            <a:endParaRPr lang="ru-RU" b="1" dirty="0">
              <a:solidFill>
                <a:srgbClr val="990099"/>
              </a:solidFill>
              <a:latin typeface="Georgia" pitchFamily="18" charset="0"/>
            </a:endParaRPr>
          </a:p>
        </p:txBody>
      </p:sp>
      <p:pic>
        <p:nvPicPr>
          <p:cNvPr id="32774" name="Picture 6" descr="dsc085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6" y="1107804"/>
            <a:ext cx="3857650" cy="2893238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dsc0854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0496" y="3350500"/>
            <a:ext cx="4071966" cy="3053974"/>
          </a:xfrm>
          <a:prstGeom prst="rect">
            <a:avLst/>
          </a:prstGeom>
          <a:noFill/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28604"/>
            <a:ext cx="8243887" cy="8572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3200" b="1" dirty="0">
                <a:solidFill>
                  <a:srgbClr val="990099"/>
                </a:solidFill>
                <a:latin typeface="Georgia" pitchFamily="18" charset="0"/>
              </a:rPr>
              <a:t>Н</a:t>
            </a:r>
            <a:r>
              <a:rPr lang="ru-RU" sz="3200" b="1" dirty="0" smtClean="0">
                <a:solidFill>
                  <a:srgbClr val="990099"/>
                </a:solidFill>
                <a:latin typeface="Georgia" pitchFamily="18" charset="0"/>
              </a:rPr>
              <a:t>астольный театр из коробочек</a:t>
            </a:r>
            <a:endParaRPr lang="ru-RU" sz="3200" b="1" dirty="0">
              <a:solidFill>
                <a:srgbClr val="990099"/>
              </a:solidFill>
              <a:latin typeface="Georgia" pitchFamily="18" charset="0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7258072" cy="2305049"/>
          </a:xfrm>
        </p:spPr>
        <p:txBody>
          <a:bodyPr/>
          <a:lstStyle/>
          <a:p>
            <a:endParaRPr lang="ru-RU" sz="2000" b="1" dirty="0">
              <a:solidFill>
                <a:schemeClr val="accent4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785926"/>
            <a:ext cx="4000528" cy="300039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344778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5" y="2786058"/>
            <a:ext cx="4173562" cy="3130172"/>
          </a:xfrm>
          <a:prstGeom prst="rect">
            <a:avLst/>
          </a:prstGeom>
          <a:noFill/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7486673" cy="877887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990099"/>
                </a:solidFill>
                <a:latin typeface="Georgia" pitchFamily="18" charset="0"/>
              </a:rPr>
              <a:t>Куклы и атрибуты для театра</a:t>
            </a:r>
            <a:endParaRPr lang="ru-RU" sz="3600" b="1" dirty="0">
              <a:solidFill>
                <a:srgbClr val="990099"/>
              </a:solidFill>
              <a:latin typeface="Georgia" pitchFamily="18" charset="0"/>
            </a:endParaRPr>
          </a:p>
        </p:txBody>
      </p:sp>
      <p:pic>
        <p:nvPicPr>
          <p:cNvPr id="41990" name="Picture 6" descr="avgust_2011_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904489" y="1596183"/>
            <a:ext cx="3054087" cy="2290566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857620" y="2143116"/>
            <a:ext cx="5000660" cy="928694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990099"/>
                </a:solidFill>
                <a:latin typeface="Georgia" pitchFamily="18" charset="0"/>
              </a:rPr>
              <a:t>   </a:t>
            </a:r>
            <a:r>
              <a:rPr lang="ru-RU" b="1" dirty="0" smtClean="0">
                <a:solidFill>
                  <a:srgbClr val="990099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990099"/>
              </a:solidFill>
              <a:latin typeface="Georgia" pitchFamily="18" charset="0"/>
            </a:endParaRPr>
          </a:p>
        </p:txBody>
      </p:sp>
      <p:pic>
        <p:nvPicPr>
          <p:cNvPr id="41992" name="Picture 8" descr="avgust_2011_0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075538"/>
            <a:ext cx="3571900" cy="2678925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avgust_2011_02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14546" y="3429000"/>
            <a:ext cx="2500330" cy="32147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vgust_2011_02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43570" y="3643314"/>
            <a:ext cx="2272137" cy="3029517"/>
          </a:xfrm>
          <a:prstGeom prst="rect">
            <a:avLst/>
          </a:prstGeom>
          <a:noFill/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03189"/>
            <a:ext cx="5572132" cy="825481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rgbClr val="990099"/>
                </a:solidFill>
                <a:latin typeface="Georgia" pitchFamily="18" charset="0"/>
              </a:rPr>
              <a:t>Музыкальный уголок</a:t>
            </a:r>
            <a:endParaRPr lang="ru-RU" sz="3200" b="1" dirty="0">
              <a:solidFill>
                <a:srgbClr val="990099"/>
              </a:solidFill>
              <a:latin typeface="Georgia" pitchFamily="18" charset="0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214942" y="1928802"/>
            <a:ext cx="3071834" cy="14287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990099"/>
                </a:solidFill>
                <a:latin typeface="Georgia" pitchFamily="18" charset="0"/>
              </a:rPr>
              <a:t>Книжный      уголок</a:t>
            </a:r>
            <a:endParaRPr lang="ru-RU" b="1" dirty="0">
              <a:solidFill>
                <a:srgbClr val="990099"/>
              </a:solidFill>
              <a:latin typeface="Georgia" pitchFamily="18" charset="0"/>
            </a:endParaRPr>
          </a:p>
        </p:txBody>
      </p:sp>
      <p:pic>
        <p:nvPicPr>
          <p:cNvPr id="6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3143248"/>
            <a:ext cx="4286280" cy="321471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344778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1071546"/>
            <a:ext cx="3961638" cy="2971228"/>
          </a:xfrm>
          <a:prstGeom prst="rect">
            <a:avLst/>
          </a:prstGeom>
          <a:noFill/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465</TotalTime>
  <Words>312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Шары</vt:lpstr>
      <vt:lpstr>Организация театрализованной деятельности в ДОУ  подготовительная группа «СОЛНЫШКО» </vt:lpstr>
      <vt:lpstr>На что направлена театрализованная деятельность?</vt:lpstr>
      <vt:lpstr>Влияние театрализованной игры на развитие речи ребенка</vt:lpstr>
      <vt:lpstr>В центре ТЕАТРА нашей группы представлены различные его виды</vt:lpstr>
      <vt:lpstr>Театр кукол Би-ба-бо</vt:lpstr>
      <vt:lpstr>Театр  на фланелеграфе</vt:lpstr>
      <vt:lpstr> Настольный театр из коробочек</vt:lpstr>
      <vt:lpstr>Куклы и атрибуты для театра</vt:lpstr>
      <vt:lpstr> Музыкальный уголок</vt:lpstr>
      <vt:lpstr>Костюмерная и Гримёрная</vt:lpstr>
      <vt:lpstr>    Игра - драматизация Самый «разговорный» вид театрализованной деятельности. </vt:lpstr>
      <vt:lpstr>Ни один другой вид театрализованной деятельности  так не способствует развитию артистизма, выразительности движений и речи, как игра-драматизация</vt:lpstr>
      <vt:lpstr>Слайд 13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Lenovo</cp:lastModifiedBy>
  <cp:revision>35</cp:revision>
  <dcterms:created xsi:type="dcterms:W3CDTF">2012-09-13T07:56:08Z</dcterms:created>
  <dcterms:modified xsi:type="dcterms:W3CDTF">2018-03-21T07:02:25Z</dcterms:modified>
</cp:coreProperties>
</file>