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6" r:id="rId5"/>
    <p:sldId id="285" r:id="rId6"/>
    <p:sldId id="263" r:id="rId7"/>
    <p:sldId id="286" r:id="rId8"/>
    <p:sldId id="273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64" r:id="rId17"/>
    <p:sldId id="296" r:id="rId18"/>
    <p:sldId id="297" r:id="rId19"/>
    <p:sldId id="298" r:id="rId20"/>
    <p:sldId id="299" r:id="rId21"/>
    <p:sldId id="287" r:id="rId22"/>
    <p:sldId id="300" r:id="rId23"/>
    <p:sldId id="301" r:id="rId24"/>
    <p:sldId id="302" r:id="rId25"/>
    <p:sldId id="271" r:id="rId26"/>
    <p:sldId id="304" r:id="rId27"/>
    <p:sldId id="305" r:id="rId28"/>
    <p:sldId id="288" r:id="rId29"/>
    <p:sldId id="28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6035A-C8B5-4E45-A1AA-2B5EA86B1C02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7BECE-B498-4AA7-B74A-46D27289FE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7955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D9C19-69DB-4E17-A0F2-1FE74EA57A56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44851-7E01-4AD4-A210-CBE8A5CC98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5373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1E06-BBF1-4015-8677-694A368F9E47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06C3D-26B4-4062-8DFC-F43DF8D653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7487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F0B84-E4A6-4CAE-A38D-7AEC203E1F79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FBB8B-16DE-468A-BC6C-159F6D384D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374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C8E7D-583B-43B2-8C24-44B425EA6096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A8B01-2670-49F9-9D3B-9232B7E476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7324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87B8C-5A44-4F04-98B0-BE94CB5D97CD}" type="datetimeFigureOut">
              <a:rPr lang="ru-RU"/>
              <a:pPr>
                <a:defRPr/>
              </a:pPr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08105B35-6E43-45FA-B0D3-8255399AB77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357298"/>
            <a:ext cx="578646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МБДОУ детский сад № 127 г.Данилов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Организация </a:t>
            </a:r>
            <a:r>
              <a:rPr kumimoji="0" lang="ru-RU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игровой деятельности </a:t>
            </a:r>
            <a:r>
              <a:rPr lang="ru-RU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детей среднего дошкольного возраста</a:t>
            </a:r>
            <a:r>
              <a:rPr kumimoji="0" lang="ru-RU" sz="36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условиях реализации </a:t>
            </a:r>
            <a:r>
              <a:rPr kumimoji="0" lang="ru-RU" sz="36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ФГОС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Воспитатель средней группы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Васильева О.Е.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IiLhDURon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15435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ptMxSbJK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91624" cy="6411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52736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СОЦИАЛЬНЫЕ ИГРЫ: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сюжетно-ролевые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творческие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театрализованные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деловые</a:t>
            </a:r>
            <a:endParaRPr lang="ru-RU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7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2786082"/>
          </a:xfrm>
        </p:spPr>
        <p:txBody>
          <a:bodyPr/>
          <a:lstStyle/>
          <a:p>
            <a:pPr lvl="0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На пятом году жизни дети могут разыгрывать </a:t>
            </a:r>
            <a:r>
              <a:rPr lang="ru-RU" sz="2400" dirty="0" smtClean="0"/>
              <a:t>с помощью воспитателя знакомые сказки, народные песенки, </a:t>
            </a:r>
            <a:r>
              <a:rPr lang="ru-RU" sz="2400" dirty="0" err="1" smtClean="0"/>
              <a:t>потешки</a:t>
            </a:r>
            <a:r>
              <a:rPr lang="ru-RU" sz="2400" dirty="0" smtClean="0"/>
              <a:t>, небольшие занимательные </a:t>
            </a:r>
            <a:r>
              <a:rPr lang="ru-RU" sz="2400" dirty="0" smtClean="0"/>
              <a:t>сценки, используя также игрушки </a:t>
            </a:r>
            <a:r>
              <a:rPr lang="ru-RU" sz="2400" dirty="0" smtClean="0"/>
              <a:t>и плоскостные фигурки, пальчиковый театр. </a:t>
            </a:r>
            <a:r>
              <a:rPr lang="ru-RU" kern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kern="0" dirty="0" smtClean="0">
                <a:solidFill>
                  <a:schemeClr val="bg1">
                    <a:lumMod val="10000"/>
                  </a:schemeClr>
                </a:solidFill>
              </a:rPr>
              <a:t/>
            </a:r>
            <a:br>
              <a:rPr lang="ru-RU" kern="0" dirty="0" smtClean="0">
                <a:solidFill>
                  <a:schemeClr val="bg1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Содержимое 3" descr="DSCN77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2464563"/>
            <a:ext cx="5857916" cy="4393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/>
          <a:lstStyle/>
          <a:p>
            <a:r>
              <a:rPr lang="ru-RU" sz="2400" dirty="0" smtClean="0"/>
              <a:t>Предлагая детям театрализованные игры, педагог должен чётко предвидеть весь ход деятельности. Главное и необходимое условие – использовать хорошо знакомые детям произведения, т. е. </a:t>
            </a:r>
            <a:r>
              <a:rPr lang="ru-RU" sz="2400" dirty="0" smtClean="0"/>
              <a:t>соответствующие возрасту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DSCN73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922059"/>
            <a:ext cx="6581256" cy="49359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7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924" y="357166"/>
            <a:ext cx="9161924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71296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Сюжетно-ролевая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игра</a:t>
            </a:r>
            <a:r>
              <a:rPr lang="ru-RU" sz="2800" b="1" dirty="0" smtClean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приобретает особое значение для </a:t>
            </a:r>
            <a:r>
              <a:rPr lang="ru-RU" sz="2400" dirty="0">
                <a:latin typeface="+mn-lt"/>
              </a:rPr>
              <a:t>ребенка </a:t>
            </a:r>
            <a:r>
              <a:rPr lang="ru-RU" sz="2400" dirty="0" smtClean="0">
                <a:latin typeface="+mn-lt"/>
              </a:rPr>
              <a:t>среднего дошкольного </a:t>
            </a:r>
            <a:r>
              <a:rPr lang="ru-RU" sz="2400" dirty="0">
                <a:latin typeface="+mn-lt"/>
              </a:rPr>
              <a:t>возраста. </a:t>
            </a:r>
            <a:r>
              <a:rPr lang="ru-RU" sz="2400" dirty="0" smtClean="0">
                <a:latin typeface="+mn-lt"/>
              </a:rPr>
              <a:t>Основной </a:t>
            </a:r>
            <a:r>
              <a:rPr lang="ru-RU" sz="2400" dirty="0">
                <a:latin typeface="+mn-lt"/>
              </a:rPr>
              <a:t>источник, питающий сюжетно-ролевую игру </a:t>
            </a:r>
            <a:r>
              <a:rPr lang="ru-RU" sz="2400" dirty="0" smtClean="0">
                <a:latin typeface="+mn-lt"/>
              </a:rPr>
              <a:t>ребенка  - это </a:t>
            </a:r>
            <a:r>
              <a:rPr lang="ru-RU" sz="2400" dirty="0">
                <a:latin typeface="+mn-lt"/>
              </a:rPr>
              <a:t>окружающий его мир, жизнь и деятельность взрослых и сверстников.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Основной особенностью сюжетно-ролевой игры является наличие в ней воображаемой ситуации. Воображаемая ситуация складывается из сюжета и ролей.</a:t>
            </a:r>
            <a:br>
              <a:rPr lang="ru-RU" sz="2400" dirty="0">
                <a:latin typeface="+mn-lt"/>
              </a:rPr>
            </a:br>
            <a:r>
              <a:rPr lang="ru-RU" sz="2400" dirty="0" smtClean="0">
                <a:latin typeface="+mn-lt"/>
              </a:rPr>
              <a:t>У средних дошколят появляется стремление не просто играть, а исполнять ту или иную роль. Приняв на себя роль, ребенок ведет себя в соответствии с правилами, которые она налагает на него. 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4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/>
          <a:lstStyle/>
          <a:p>
            <a:r>
              <a:rPr lang="ru-RU" sz="2200" dirty="0" smtClean="0"/>
              <a:t>Ребенок с увлечением выстраивает сюжеты, стремиться к проигрыванию самых разнообразных ролей, становится более инициативным. Возросшие возможности позволяют ему выбирать тему и намечать замысел игры, обустраивать игровое пространство при помощи предметов, использовать в игре различные атрибуты. </a:t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4" name="Содержимое 3" descr="IMG_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652882"/>
            <a:ext cx="7490366" cy="42051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56689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5583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4168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+mn-cs"/>
              </a:rPr>
              <a:t>В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+mn-cs"/>
              </a:rPr>
              <a:t> детском саду основное время и внимание педагоги уделяют занятиям с детьми, забывая о важности самостоятельной детской игры и её значения для развития детей. Психологические исследования доказывают, что ребенку, который не доиграл в детстве, будет труднее учиться и налаживать контакты с другими людьми, чем детям, имеющим богатый игровой опыт, опыт совместной игры со сверстниками.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+mn-cs"/>
              </a:rPr>
              <a:t/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+mn-cs"/>
              </a:rPr>
            </a:b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Режиссерская игра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5F174A"/>
                </a:solidFill>
                <a:latin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это разновидность сюжетной игры, которая заключается в том, что ребенок организует деятельность как бы извне, как режиссер, строя и развивая сюжет, управляя игрушками и комментируя их действия. </a:t>
            </a:r>
            <a:endParaRPr lang="ru-RU" sz="2400" dirty="0"/>
          </a:p>
        </p:txBody>
      </p:sp>
      <p:pic>
        <p:nvPicPr>
          <p:cNvPr id="6" name="Содержимое 5" descr="IMG_1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963778" y="2677776"/>
            <a:ext cx="5217207" cy="3143240"/>
          </a:xfrm>
        </p:spPr>
      </p:pic>
      <p:pic>
        <p:nvPicPr>
          <p:cNvPr id="9" name="Содержимое 3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500306"/>
            <a:ext cx="6042312" cy="33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7129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Руководство игрой со стороны воспитателя</a:t>
            </a:r>
          </a:p>
          <a:p>
            <a:pPr algn="ctr"/>
            <a:r>
              <a:rPr lang="ru-RU" sz="2400" dirty="0" smtClean="0">
                <a:latin typeface="+mn-lt"/>
              </a:rPr>
              <a:t>Роль взрослого в играх детей этого возраста обусловлена не только чисто «техническими» средствами. Педагогическое воздействие на игровую деятельность детей во многом определяется личностью самого воспитателя. Пробудить интерес детей к игре может лишь тот педагог, который умеет не только «всколыхнуть» их эмоции, владеет теорией и практикой игры, но и является просто неравнодушным человеком.</a:t>
            </a:r>
          </a:p>
          <a:p>
            <a:pPr algn="ctr"/>
            <a:r>
              <a:rPr lang="ru-RU" sz="2400" dirty="0" smtClean="0">
                <a:latin typeface="+mn-lt"/>
              </a:rPr>
              <a:t>Воспитатель не может стоять в стороне от играющих в ролевые игры детей; он должен уметь наблюдать за игрой для того, чтобы вовремя дать ей новую жизнь, новое направление.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4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52736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ИНТЕЛЛЕКТУАЛЬНО-ТВОРЧЕСКИЕ ИГРЫ: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строительные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состязательные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сюжетно-интеллектуальные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дидактические</a:t>
            </a:r>
            <a:endParaRPr lang="ru-RU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7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Строительные игры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среднем дошкольном возрасте эти игры способствуют приобретению навыков сравнивания различных форм, величин, цвета деталей, умению их подбирать в соответствии с задуманным действием.</a:t>
            </a:r>
            <a:b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Содержимое 3" descr="IMG_0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71678"/>
            <a:ext cx="8276184" cy="4786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0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1050394" y="1592797"/>
            <a:ext cx="6744193" cy="3786213"/>
          </a:xfrm>
        </p:spPr>
      </p:pic>
      <p:pic>
        <p:nvPicPr>
          <p:cNvPr id="9" name="Содержимое 3" descr="DSCN70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55769" y="1785926"/>
            <a:ext cx="4667282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609600" algn="l"/>
              </a:tabLs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 игры</a:t>
            </a:r>
            <a:r>
              <a:rPr lang="ru-RU" sz="28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способствуют развитию умственных способностей детей, содержат  умственное задание, в решении  которого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смысл  игры. </a:t>
            </a:r>
          </a:p>
          <a:p>
            <a:pPr lvl="0" algn="ctr">
              <a:tabLst>
                <a:tab pos="60960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Обязательным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условием дидактической игры являются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без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которых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 приобретает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стихийный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характер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играх с правилами дети 4-5 лет осваивают умение действовать по очереди, по простому алгоритму, схеме, модели.</a:t>
            </a:r>
          </a:p>
          <a:p>
            <a:pPr lvl="0" algn="ctr">
              <a:tabLst>
                <a:tab pos="609600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должен поощрять самостоятельную организацию детьми настольно-печатных игр, стремление объединяться в играх со сверстниками.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tabLst>
                <a:tab pos="60960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89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144000" cy="571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2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609600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ПЕДАГОГИЧЕСКИЕ УСЛОВИЯ, которые способствуют эффективному формированию игровой деятельности у детей среднего дошкольного возраста:</a:t>
            </a:r>
          </a:p>
          <a:p>
            <a:pPr lvl="0" algn="ctr">
              <a:tabLst>
                <a:tab pos="609600" algn="l"/>
              </a:tabLst>
            </a:pPr>
            <a:endParaRPr lang="ru-RU" sz="1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 typeface="Arial" pitchFamily="34" charset="0"/>
              <a:buChar char="•"/>
              <a:tabLst>
                <a:tab pos="609600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игровых умений через сюжетно-ролевые игры</a:t>
            </a:r>
          </a:p>
          <a:p>
            <a:pPr lvl="0" algn="ctr">
              <a:buFont typeface="Arial" pitchFamily="34" charset="0"/>
              <a:buChar char="•"/>
              <a:tabLst>
                <a:tab pos="609600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педагогической компетентности педагогов и родителей</a:t>
            </a:r>
          </a:p>
          <a:p>
            <a:pPr lvl="0" algn="ctr">
              <a:buFont typeface="Arial" pitchFamily="34" charset="0"/>
              <a:buChar char="•"/>
              <a:tabLst>
                <a:tab pos="609600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предметно-игровой среды</a:t>
            </a:r>
          </a:p>
          <a:p>
            <a:pPr lvl="0" algn="ctr">
              <a:tabLst>
                <a:tab pos="609600" algn="l"/>
              </a:tabLst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tabLst>
                <a:tab pos="609600" algn="l"/>
              </a:tabLs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Очень важно помнить, что игровые умения у детей 4-5 лет формируются под влиянием правильного руководства и организации педагогом игровой деятельности.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89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204864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+mn-lt"/>
              </a:rPr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9709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Ребёнок живет в игре. </a:t>
            </a:r>
          </a:p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задача педагогов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 направляющим  и связующим звеном  в  цепи ребёнок-игра, тактично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поддерживая 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обогащая 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опыт детей.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Большая творческая задача для воспитателя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организовать игры в детском саду так,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жизнь детей была содержательной, интересной и увлекательной.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928802"/>
            <a:ext cx="7526165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57166"/>
            <a:ext cx="82153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игровых умений детей 4-5 лет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Пятый год жизни считается периодом интенсивного развития самостоятельности дошкольников. 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детей активно проявляется стремление к общению со сверстниками. У них находятся постоянные партнёры по играм, всё более ярко проявляется предпочтение к играм с детьми одного пола. 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Дети легко объединяются в небольшие подгруппы на основе общих интересов, взаимных симпатий.  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Продолжительность совместных игр составляет в среднем 15-20 минут. 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детей среднего дошкольного возраста активно развивается творчество, которым они хотят поделиться, у них появляются организаторские способности, они требуют сюжета для игры.</a:t>
            </a:r>
          </a:p>
          <a:p>
            <a:pPr lvl="0" algn="ctr" fontAlgn="auto">
              <a:spcAft>
                <a:spcPts val="0"/>
              </a:spcAft>
              <a:defRPr/>
            </a:pP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7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177800"/>
            <a:ext cx="7358114" cy="83099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alibri"/>
                <a:cs typeface="Times New Roman" pitchFamily="18" charset="0"/>
              </a:rPr>
              <a:t>ВИДЫ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ИГРОВОЙ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ДЕЯТЕЛЬНОСТИ, ИСПОЛЬЗУЕМЫЕ В РАБОТЕ С ДЕТЬМИ 4-5 ЛЕТ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1643050"/>
            <a:ext cx="2590800" cy="83099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КОМПЛЕКСНЫЕ ИГРЫ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1714488"/>
            <a:ext cx="2671770" cy="83099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СОЦИАЛЬНЫЕ ИГРЫ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18" y="2786058"/>
            <a:ext cx="3214710" cy="83099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ИНТЕЛЛЕКТУАЛЬНО-ТВОРЧЕСКИЕ ИГРЫ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500562" y="1071546"/>
            <a:ext cx="198119" cy="609600"/>
          </a:xfrm>
          <a:prstGeom prst="down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785918" y="1071546"/>
            <a:ext cx="228600" cy="609600"/>
          </a:xfrm>
          <a:prstGeom prst="down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929454" y="1000108"/>
            <a:ext cx="228600" cy="609600"/>
          </a:xfrm>
          <a:prstGeom prst="down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143240" y="1071546"/>
            <a:ext cx="266700" cy="1731202"/>
          </a:xfrm>
          <a:prstGeom prst="down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1643050"/>
            <a:ext cx="2895600" cy="83099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ДВИГАТЕЛЬНЫЕ ИГРЫ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1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52736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ДВИГАТЕЛЬНЫЕ ИГРЫ: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ародные</a:t>
            </a:r>
          </a:p>
          <a:p>
            <a:pPr lvl="0"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моторные</a:t>
            </a:r>
            <a:endParaRPr lang="ru-RU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7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609600" algn="l"/>
              </a:tabLs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</a:t>
            </a:r>
            <a:r>
              <a:rPr lang="ru-RU" sz="2800" b="1" dirty="0" smtClean="0">
                <a:solidFill>
                  <a:srgbClr val="8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>
              <a:tabLst>
                <a:tab pos="609600" algn="l"/>
              </a:tabLst>
            </a:pP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среднего дошкольного возраста учатся действовать в подвижной игре соответственно сюжету и правилам, сдерживать себя, начинать движение после определенных слов, останавливаться в указанном месте и пр.</a:t>
            </a:r>
          </a:p>
          <a:p>
            <a:pPr lvl="0" algn="ctr">
              <a:tabLst>
                <a:tab pos="609600" algn="l"/>
              </a:tabLst>
            </a:pP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Средние дошкольники уже могут по собственной инициативе самостоятельно играть в знакомые подвижные игры, придумывать новые игры с использованием имитации (самолеты, стая птиц и т.д.), игры с динамическими игрушками: с мячами, обручами, каталками.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8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NNHY-Tlo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89"/>
            <a:ext cx="8715436" cy="65365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380</TotalTime>
  <Words>693</Words>
  <Application>Microsoft Office PowerPoint</Application>
  <PresentationFormat>Экран (4:3)</PresentationFormat>
  <Paragraphs>60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Большая творческая задача для воспитателя - организовать игры в детском саду так,  чтобы жизнь детей была содержательной, интересной и увлекательной.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Театрализованная игра  На пятом году жизни дети могут разыгрывать с помощью воспитателя знакомые сказки, народные песенки, потешки, небольшие занимательные сценки, используя также игрушки и плоскостные фигурки, пальчиковый театр.   </vt:lpstr>
      <vt:lpstr>Предлагая детям театрализованные игры, педагог должен чётко предвидеть весь ход деятельности. Главное и необходимое условие – использовать хорошо знакомые детям произведения, т. е. соответствующие возрасту. </vt:lpstr>
      <vt:lpstr>Слайд 15</vt:lpstr>
      <vt:lpstr>Слайд 16</vt:lpstr>
      <vt:lpstr>Ребенок с увлечением выстраивает сюжеты, стремиться к проигрыванию самых разнообразных ролей, становится более инициативным. Возросшие возможности позволяют ему выбирать тему и намечать замысел игры, обустраивать игровое пространство при помощи предметов, использовать в игре различные атрибуты.  </vt:lpstr>
      <vt:lpstr>Слайд 18</vt:lpstr>
      <vt:lpstr>Слайд 19</vt:lpstr>
      <vt:lpstr> Режиссерская игра – это разновидность сюжетной игры, которая заключается в том, что ребенок организует деятельность как бы извне, как режиссер, строя и развивая сюжет, управляя игрушками и комментируя их действия. </vt:lpstr>
      <vt:lpstr>Слайд 21</vt:lpstr>
      <vt:lpstr>Слайд 22</vt:lpstr>
      <vt:lpstr>Строительные игры В среднем дошкольном возрасте эти игры способствуют приобретению навыков сравнивания различных форм, величин, цвета деталей, умению их подбирать в соответствии с задуманным действием. 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Woman</dc:creator>
  <cp:lastModifiedBy>Lenovo</cp:lastModifiedBy>
  <cp:revision>37</cp:revision>
  <dcterms:created xsi:type="dcterms:W3CDTF">2016-04-20T18:09:01Z</dcterms:created>
  <dcterms:modified xsi:type="dcterms:W3CDTF">2019-12-01T11:08:32Z</dcterms:modified>
</cp:coreProperties>
</file>