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94" r:id="rId4"/>
    <p:sldId id="295" r:id="rId5"/>
    <p:sldId id="296" r:id="rId6"/>
    <p:sldId id="297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6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675D4-90D1-4649-9E5E-96851F3F22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016D57-BEE5-485C-8DCD-DCCBD8284C6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2060"/>
              </a:solidFill>
            </a:rPr>
            <a:t>Медико-профилактические</a:t>
          </a:r>
          <a:r>
            <a:rPr lang="ru-RU" sz="2400" b="1" dirty="0" smtClean="0"/>
            <a:t> </a:t>
          </a:r>
          <a:endParaRPr lang="ru-RU" sz="2400" dirty="0"/>
        </a:p>
      </dgm:t>
    </dgm:pt>
    <dgm:pt modelId="{88B4B48A-DEFB-4A5F-8DF8-2832C85FEB04}" type="parTrans" cxnId="{887564C7-8A4F-43A1-8A78-DCD35BAF4AB1}">
      <dgm:prSet/>
      <dgm:spPr/>
      <dgm:t>
        <a:bodyPr/>
        <a:lstStyle/>
        <a:p>
          <a:endParaRPr lang="ru-RU"/>
        </a:p>
      </dgm:t>
    </dgm:pt>
    <dgm:pt modelId="{77F91696-D052-4E6B-950B-04EB7BD94C6A}" type="sibTrans" cxnId="{887564C7-8A4F-43A1-8A78-DCD35BAF4AB1}">
      <dgm:prSet/>
      <dgm:spPr/>
      <dgm:t>
        <a:bodyPr/>
        <a:lstStyle/>
        <a:p>
          <a:endParaRPr lang="ru-RU"/>
        </a:p>
      </dgm:t>
    </dgm:pt>
    <dgm:pt modelId="{CAF6422D-AF78-429A-B70E-FC80BE2312F7}">
      <dgm:prSet phldrT="[Текст]" custT="1"/>
      <dgm:spPr/>
      <dgm:t>
        <a:bodyPr/>
        <a:lstStyle/>
        <a:p>
          <a:pPr algn="just"/>
          <a:r>
            <a:rPr lang="ru-RU" sz="2000" dirty="0" smtClean="0"/>
            <a:t>обеспечивающие сохранение и приумножение здоровья детей под руководством медицинского персонала в соответствии с медицинским требованиями и нормами, с использованием медицинских средств — технологии организации мониторинга здоровья дошкольников,  контроля за питанием детей, профилактических мероприятий, </a:t>
          </a:r>
          <a:r>
            <a:rPr lang="ru-RU" sz="2000" dirty="0" err="1" smtClean="0"/>
            <a:t>здоровьесберегающей</a:t>
          </a:r>
          <a:r>
            <a:rPr lang="ru-RU" sz="2000" dirty="0" smtClean="0"/>
            <a:t> среды в ДОУ.</a:t>
          </a:r>
          <a:endParaRPr lang="ru-RU" sz="2000" dirty="0"/>
        </a:p>
      </dgm:t>
    </dgm:pt>
    <dgm:pt modelId="{FED7C209-8226-463C-94BA-59B2032B6CD1}" type="parTrans" cxnId="{23F84460-14F2-46D8-9382-623C37017CC4}">
      <dgm:prSet/>
      <dgm:spPr/>
      <dgm:t>
        <a:bodyPr/>
        <a:lstStyle/>
        <a:p>
          <a:endParaRPr lang="ru-RU"/>
        </a:p>
      </dgm:t>
    </dgm:pt>
    <dgm:pt modelId="{53B83F37-9F65-42FF-8339-24BC02CF7D75}" type="sibTrans" cxnId="{23F84460-14F2-46D8-9382-623C37017CC4}">
      <dgm:prSet/>
      <dgm:spPr/>
      <dgm:t>
        <a:bodyPr/>
        <a:lstStyle/>
        <a:p>
          <a:endParaRPr lang="ru-RU"/>
        </a:p>
      </dgm:t>
    </dgm:pt>
    <dgm:pt modelId="{859E17D4-3223-430C-AD1E-6EF11CF1081A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Физкультурно-оздоровительные</a:t>
          </a:r>
          <a:endParaRPr lang="ru-RU" b="1" dirty="0">
            <a:solidFill>
              <a:srgbClr val="002060"/>
            </a:solidFill>
          </a:endParaRPr>
        </a:p>
      </dgm:t>
    </dgm:pt>
    <dgm:pt modelId="{8C2A34FB-5515-4451-BFFB-27C314E38B49}" type="parTrans" cxnId="{84714CE1-5F98-4E84-AD1E-35CD97EE8829}">
      <dgm:prSet/>
      <dgm:spPr/>
      <dgm:t>
        <a:bodyPr/>
        <a:lstStyle/>
        <a:p>
          <a:endParaRPr lang="ru-RU"/>
        </a:p>
      </dgm:t>
    </dgm:pt>
    <dgm:pt modelId="{030530F3-1B41-4DFF-9C56-92D433181644}" type="sibTrans" cxnId="{84714CE1-5F98-4E84-AD1E-35CD97EE8829}">
      <dgm:prSet/>
      <dgm:spPr/>
      <dgm:t>
        <a:bodyPr/>
        <a:lstStyle/>
        <a:p>
          <a:endParaRPr lang="ru-RU"/>
        </a:p>
      </dgm:t>
    </dgm:pt>
    <dgm:pt modelId="{2CFAA015-015F-4620-8170-A0EF1A6FB782}">
      <dgm:prSet phldrT="[Текст]"/>
      <dgm:spPr/>
      <dgm:t>
        <a:bodyPr/>
        <a:lstStyle/>
        <a:p>
          <a:r>
            <a:rPr lang="ru-RU" dirty="0" smtClean="0"/>
            <a:t>направленные на физическое развитие и укрепление здоровья ребенка — технологии развития физических качеств, закаливания, дыхательной гимнастики и др.</a:t>
          </a:r>
          <a:endParaRPr lang="ru-RU" dirty="0"/>
        </a:p>
      </dgm:t>
    </dgm:pt>
    <dgm:pt modelId="{C5DCD476-DC00-4B21-A5F5-5EAF119A18F1}" type="sibTrans" cxnId="{3BED7C05-7038-4866-8BCB-F7ECC861A543}">
      <dgm:prSet/>
      <dgm:spPr/>
      <dgm:t>
        <a:bodyPr/>
        <a:lstStyle/>
        <a:p>
          <a:endParaRPr lang="ru-RU"/>
        </a:p>
      </dgm:t>
    </dgm:pt>
    <dgm:pt modelId="{0152D10F-F1BF-4B55-9D13-3FB0D5E939D7}" type="parTrans" cxnId="{3BED7C05-7038-4866-8BCB-F7ECC861A543}">
      <dgm:prSet/>
      <dgm:spPr/>
      <dgm:t>
        <a:bodyPr/>
        <a:lstStyle/>
        <a:p>
          <a:endParaRPr lang="ru-RU"/>
        </a:p>
      </dgm:t>
    </dgm:pt>
    <dgm:pt modelId="{42C45265-77C5-473F-99A0-EE6E014921C4}" type="pres">
      <dgm:prSet presAssocID="{ECA675D4-90D1-4649-9E5E-96851F3F22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03682E-52BC-490E-9911-4698A3828BB1}" type="pres">
      <dgm:prSet presAssocID="{00016D57-BEE5-485C-8DCD-DCCBD8284C67}" presName="linNode" presStyleCnt="0"/>
      <dgm:spPr/>
    </dgm:pt>
    <dgm:pt modelId="{B3782B67-AE3C-4B91-B397-BD70EAB6892A}" type="pres">
      <dgm:prSet presAssocID="{00016D57-BEE5-485C-8DCD-DCCBD8284C6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95D57-75D3-4945-B26E-B4B4720F4D50}" type="pres">
      <dgm:prSet presAssocID="{00016D57-BEE5-485C-8DCD-DCCBD8284C67}" presName="descendantText" presStyleLbl="alignAccFollowNode1" presStyleIdx="0" presStyleCnt="2" custScaleY="247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7656D-0DA7-45D2-8C2D-14F8FB240767}" type="pres">
      <dgm:prSet presAssocID="{77F91696-D052-4E6B-950B-04EB7BD94C6A}" presName="sp" presStyleCnt="0"/>
      <dgm:spPr/>
    </dgm:pt>
    <dgm:pt modelId="{1815AC37-A4B1-4E95-AEB9-EF44917DD8B8}" type="pres">
      <dgm:prSet presAssocID="{859E17D4-3223-430C-AD1E-6EF11CF1081A}" presName="linNode" presStyleCnt="0"/>
      <dgm:spPr/>
    </dgm:pt>
    <dgm:pt modelId="{C718CACE-47C3-44CC-B668-9427E3B7E384}" type="pres">
      <dgm:prSet presAssocID="{859E17D4-3223-430C-AD1E-6EF11CF1081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B5EEA-11E5-4CA7-B920-F7432DE6644E}" type="pres">
      <dgm:prSet presAssocID="{859E17D4-3223-430C-AD1E-6EF11CF1081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564C7-8A4F-43A1-8A78-DCD35BAF4AB1}" srcId="{ECA675D4-90D1-4649-9E5E-96851F3F226E}" destId="{00016D57-BEE5-485C-8DCD-DCCBD8284C67}" srcOrd="0" destOrd="0" parTransId="{88B4B48A-DEFB-4A5F-8DF8-2832C85FEB04}" sibTransId="{77F91696-D052-4E6B-950B-04EB7BD94C6A}"/>
    <dgm:cxn modelId="{23F84460-14F2-46D8-9382-623C37017CC4}" srcId="{00016D57-BEE5-485C-8DCD-DCCBD8284C67}" destId="{CAF6422D-AF78-429A-B70E-FC80BE2312F7}" srcOrd="0" destOrd="0" parTransId="{FED7C209-8226-463C-94BA-59B2032B6CD1}" sibTransId="{53B83F37-9F65-42FF-8339-24BC02CF7D75}"/>
    <dgm:cxn modelId="{5AE87878-8506-4E67-A7B7-81C822A10ED7}" type="presOf" srcId="{859E17D4-3223-430C-AD1E-6EF11CF1081A}" destId="{C718CACE-47C3-44CC-B668-9427E3B7E384}" srcOrd="0" destOrd="0" presId="urn:microsoft.com/office/officeart/2005/8/layout/vList5"/>
    <dgm:cxn modelId="{3BED7C05-7038-4866-8BCB-F7ECC861A543}" srcId="{859E17D4-3223-430C-AD1E-6EF11CF1081A}" destId="{2CFAA015-015F-4620-8170-A0EF1A6FB782}" srcOrd="0" destOrd="0" parTransId="{0152D10F-F1BF-4B55-9D13-3FB0D5E939D7}" sibTransId="{C5DCD476-DC00-4B21-A5F5-5EAF119A18F1}"/>
    <dgm:cxn modelId="{1F76E010-534B-4B6C-AB83-56255378C492}" type="presOf" srcId="{2CFAA015-015F-4620-8170-A0EF1A6FB782}" destId="{34CB5EEA-11E5-4CA7-B920-F7432DE6644E}" srcOrd="0" destOrd="0" presId="urn:microsoft.com/office/officeart/2005/8/layout/vList5"/>
    <dgm:cxn modelId="{4B85A7FB-5617-4315-9B5E-C9C8201F0E8F}" type="presOf" srcId="{00016D57-BEE5-485C-8DCD-DCCBD8284C67}" destId="{B3782B67-AE3C-4B91-B397-BD70EAB6892A}" srcOrd="0" destOrd="0" presId="urn:microsoft.com/office/officeart/2005/8/layout/vList5"/>
    <dgm:cxn modelId="{006499F6-CCBD-4E5D-A96F-9FE93A7D9032}" type="presOf" srcId="{ECA675D4-90D1-4649-9E5E-96851F3F226E}" destId="{42C45265-77C5-473F-99A0-EE6E014921C4}" srcOrd="0" destOrd="0" presId="urn:microsoft.com/office/officeart/2005/8/layout/vList5"/>
    <dgm:cxn modelId="{84714CE1-5F98-4E84-AD1E-35CD97EE8829}" srcId="{ECA675D4-90D1-4649-9E5E-96851F3F226E}" destId="{859E17D4-3223-430C-AD1E-6EF11CF1081A}" srcOrd="1" destOrd="0" parTransId="{8C2A34FB-5515-4451-BFFB-27C314E38B49}" sibTransId="{030530F3-1B41-4DFF-9C56-92D433181644}"/>
    <dgm:cxn modelId="{3281EE26-53D4-4A9A-990A-716533395954}" type="presOf" srcId="{CAF6422D-AF78-429A-B70E-FC80BE2312F7}" destId="{13095D57-75D3-4945-B26E-B4B4720F4D50}" srcOrd="0" destOrd="0" presId="urn:microsoft.com/office/officeart/2005/8/layout/vList5"/>
    <dgm:cxn modelId="{8225C919-8163-4734-BA3E-A82EB769AB0F}" type="presParOf" srcId="{42C45265-77C5-473F-99A0-EE6E014921C4}" destId="{DC03682E-52BC-490E-9911-4698A3828BB1}" srcOrd="0" destOrd="0" presId="urn:microsoft.com/office/officeart/2005/8/layout/vList5"/>
    <dgm:cxn modelId="{4469E166-C596-4E03-B52A-719F8A834BCE}" type="presParOf" srcId="{DC03682E-52BC-490E-9911-4698A3828BB1}" destId="{B3782B67-AE3C-4B91-B397-BD70EAB6892A}" srcOrd="0" destOrd="0" presId="urn:microsoft.com/office/officeart/2005/8/layout/vList5"/>
    <dgm:cxn modelId="{C5C0BA47-7A09-4209-A4AD-5C1001C2BEFF}" type="presParOf" srcId="{DC03682E-52BC-490E-9911-4698A3828BB1}" destId="{13095D57-75D3-4945-B26E-B4B4720F4D50}" srcOrd="1" destOrd="0" presId="urn:microsoft.com/office/officeart/2005/8/layout/vList5"/>
    <dgm:cxn modelId="{C715605D-BF4E-4324-97D1-E5A832C31A93}" type="presParOf" srcId="{42C45265-77C5-473F-99A0-EE6E014921C4}" destId="{DA37656D-0DA7-45D2-8C2D-14F8FB240767}" srcOrd="1" destOrd="0" presId="urn:microsoft.com/office/officeart/2005/8/layout/vList5"/>
    <dgm:cxn modelId="{DB1FB71C-DCDA-4ED8-81CF-82D139DF64A9}" type="presParOf" srcId="{42C45265-77C5-473F-99A0-EE6E014921C4}" destId="{1815AC37-A4B1-4E95-AEB9-EF44917DD8B8}" srcOrd="2" destOrd="0" presId="urn:microsoft.com/office/officeart/2005/8/layout/vList5"/>
    <dgm:cxn modelId="{CF850E98-3BEA-4124-936B-536E866801C2}" type="presParOf" srcId="{1815AC37-A4B1-4E95-AEB9-EF44917DD8B8}" destId="{C718CACE-47C3-44CC-B668-9427E3B7E384}" srcOrd="0" destOrd="0" presId="urn:microsoft.com/office/officeart/2005/8/layout/vList5"/>
    <dgm:cxn modelId="{BABE3ACC-E669-44CC-B263-BB7553A40D20}" type="presParOf" srcId="{1815AC37-A4B1-4E95-AEB9-EF44917DD8B8}" destId="{34CB5EEA-11E5-4CA7-B920-F7432DE6644E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8C1DC-FFCB-40B8-98D9-D60F810E7A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35F2CF-5737-4B9B-BDEC-4CC2FD682933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Обеспечения социально-психологического благополучия ребенка</a:t>
          </a:r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FA7F0785-D1C6-4A40-915F-44C3F18780F3}" type="parTrans" cxnId="{235EEC42-D6AF-4292-9B81-F604D0708A86}">
      <dgm:prSet/>
      <dgm:spPr/>
      <dgm:t>
        <a:bodyPr/>
        <a:lstStyle/>
        <a:p>
          <a:endParaRPr lang="ru-RU"/>
        </a:p>
      </dgm:t>
    </dgm:pt>
    <dgm:pt modelId="{D6B6B99F-052C-4737-8422-264740038E3A}" type="sibTrans" cxnId="{235EEC42-D6AF-4292-9B81-F604D0708A86}">
      <dgm:prSet/>
      <dgm:spPr/>
      <dgm:t>
        <a:bodyPr/>
        <a:lstStyle/>
        <a:p>
          <a:endParaRPr lang="ru-RU"/>
        </a:p>
      </dgm:t>
    </dgm:pt>
    <dgm:pt modelId="{646CD3F0-715D-4C42-A85C-678752DB7AB7}">
      <dgm:prSet phldrT="[Текст]" custT="1"/>
      <dgm:spPr/>
      <dgm:t>
        <a:bodyPr/>
        <a:lstStyle/>
        <a:p>
          <a:pPr algn="just"/>
          <a:r>
            <a:rPr lang="ru-RU" sz="2000" dirty="0" smtClean="0"/>
            <a:t>обеспечивающие психическое и социальное здоровье ребенка и направленные на обеспечение эмоциональной комфортности и позитивного психологического самочувствия ребенка в процессе общения со сверстниками и взрослыми в детском саду и семье; технологии психолого-педагогического сопровождения развития ребенка в педагогическом процессе ДОУ.</a:t>
          </a:r>
          <a:endParaRPr lang="ru-RU" sz="2000" dirty="0"/>
        </a:p>
      </dgm:t>
    </dgm:pt>
    <dgm:pt modelId="{0F4A5D8F-D1EC-4891-90DF-205131FAE488}" type="parTrans" cxnId="{5C2B0E80-2A74-41E5-AFB1-B5F1B6152046}">
      <dgm:prSet/>
      <dgm:spPr/>
      <dgm:t>
        <a:bodyPr/>
        <a:lstStyle/>
        <a:p>
          <a:endParaRPr lang="ru-RU"/>
        </a:p>
      </dgm:t>
    </dgm:pt>
    <dgm:pt modelId="{2F598B90-064D-493A-B4EB-90EF6629342B}" type="sibTrans" cxnId="{5C2B0E80-2A74-41E5-AFB1-B5F1B6152046}">
      <dgm:prSet/>
      <dgm:spPr/>
      <dgm:t>
        <a:bodyPr/>
        <a:lstStyle/>
        <a:p>
          <a:endParaRPr lang="ru-RU"/>
        </a:p>
      </dgm:t>
    </dgm:pt>
    <dgm:pt modelId="{D6A49853-1199-4F7D-AF4A-BC9D3A908D7E}">
      <dgm:prSet phldrT="[Текст]"/>
      <dgm:spPr/>
      <dgm:t>
        <a:bodyPr/>
        <a:lstStyle/>
        <a:p>
          <a:r>
            <a:rPr lang="ru-RU" b="1" i="1" dirty="0" err="1" smtClean="0">
              <a:solidFill>
                <a:srgbClr val="002060"/>
              </a:solidFill>
            </a:rPr>
            <a:t>Здоровьесбережения</a:t>
          </a:r>
          <a:r>
            <a:rPr lang="ru-RU" b="1" i="1" dirty="0" smtClean="0">
              <a:solidFill>
                <a:srgbClr val="002060"/>
              </a:solidFill>
            </a:rPr>
            <a:t> и </a:t>
          </a:r>
          <a:r>
            <a:rPr lang="ru-RU" b="1" i="1" dirty="0" err="1" smtClean="0">
              <a:solidFill>
                <a:srgbClr val="002060"/>
              </a:solidFill>
            </a:rPr>
            <a:t>здоровьеобогащения</a:t>
          </a:r>
          <a:r>
            <a:rPr lang="ru-RU" b="1" i="1" dirty="0" smtClean="0">
              <a:solidFill>
                <a:srgbClr val="002060"/>
              </a:solidFill>
            </a:rPr>
            <a:t> педагогов</a:t>
          </a:r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F1F417C7-77CE-47E1-8EC2-3D58DF11DE72}" type="parTrans" cxnId="{EAF14628-ABA4-453E-A098-706B7BB90C59}">
      <dgm:prSet/>
      <dgm:spPr/>
      <dgm:t>
        <a:bodyPr/>
        <a:lstStyle/>
        <a:p>
          <a:endParaRPr lang="ru-RU"/>
        </a:p>
      </dgm:t>
    </dgm:pt>
    <dgm:pt modelId="{6992D213-BC54-4D40-90C9-62058E45C6E0}" type="sibTrans" cxnId="{EAF14628-ABA4-453E-A098-706B7BB90C59}">
      <dgm:prSet/>
      <dgm:spPr/>
      <dgm:t>
        <a:bodyPr/>
        <a:lstStyle/>
        <a:p>
          <a:endParaRPr lang="ru-RU"/>
        </a:p>
      </dgm:t>
    </dgm:pt>
    <dgm:pt modelId="{5BD19880-5DFD-4F53-A2D9-F5D75BAF2A8C}">
      <dgm:prSet phldrT="[Текст]" custT="1"/>
      <dgm:spPr/>
      <dgm:t>
        <a:bodyPr/>
        <a:lstStyle/>
        <a:p>
          <a:pPr algn="just"/>
          <a:r>
            <a:rPr lang="ru-RU" sz="2000" dirty="0" smtClean="0"/>
            <a:t>направленные на развитие культуры здоровья педагогов, в том числе культуры профессионального здоровья, на развитие потребности к здоровому образу жизни; сохранения и стимулирования здоровья (технология использования подвижных и спортивных игр, гимнастика (для глаз, дыхательная и др.), ритмопластика, динамические паузы, релаксация.</a:t>
          </a:r>
          <a:endParaRPr lang="ru-RU" sz="2000" dirty="0"/>
        </a:p>
      </dgm:t>
    </dgm:pt>
    <dgm:pt modelId="{27DB3691-429F-4E6B-83AE-AF0A7B3F3850}" type="parTrans" cxnId="{68D1FDAD-FEBF-4ED9-9E9A-FC72A72A8BEC}">
      <dgm:prSet/>
      <dgm:spPr/>
      <dgm:t>
        <a:bodyPr/>
        <a:lstStyle/>
        <a:p>
          <a:endParaRPr lang="ru-RU"/>
        </a:p>
      </dgm:t>
    </dgm:pt>
    <dgm:pt modelId="{A463D2AA-E502-43FE-AA85-6F0C6007B152}" type="sibTrans" cxnId="{68D1FDAD-FEBF-4ED9-9E9A-FC72A72A8BEC}">
      <dgm:prSet/>
      <dgm:spPr/>
      <dgm:t>
        <a:bodyPr/>
        <a:lstStyle/>
        <a:p>
          <a:endParaRPr lang="ru-RU"/>
        </a:p>
      </dgm:t>
    </dgm:pt>
    <dgm:pt modelId="{EA679D70-388F-4B6C-BD55-9C9FE157AD79}" type="pres">
      <dgm:prSet presAssocID="{2F88C1DC-FFCB-40B8-98D9-D60F810E7A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9EC4B-AC41-4283-879E-600A5C15E201}" type="pres">
      <dgm:prSet presAssocID="{F635F2CF-5737-4B9B-BDEC-4CC2FD682933}" presName="linNode" presStyleCnt="0"/>
      <dgm:spPr/>
    </dgm:pt>
    <dgm:pt modelId="{51D860BF-F3F3-4AD5-9826-E3313CE89E61}" type="pres">
      <dgm:prSet presAssocID="{F635F2CF-5737-4B9B-BDEC-4CC2FD68293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CB2F7-1E13-4202-826C-BB196D76476D}" type="pres">
      <dgm:prSet presAssocID="{F635F2CF-5737-4B9B-BDEC-4CC2FD682933}" presName="descendantText" presStyleLbl="alignAccFollowNode1" presStyleIdx="0" presStyleCnt="2" custScaleY="141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ADA85-C17A-44DD-9923-FF8292FEA0A0}" type="pres">
      <dgm:prSet presAssocID="{D6B6B99F-052C-4737-8422-264740038E3A}" presName="sp" presStyleCnt="0"/>
      <dgm:spPr/>
    </dgm:pt>
    <dgm:pt modelId="{87E6FC20-2B85-4198-9BD2-8AA099F74ED8}" type="pres">
      <dgm:prSet presAssocID="{D6A49853-1199-4F7D-AF4A-BC9D3A908D7E}" presName="linNode" presStyleCnt="0"/>
      <dgm:spPr/>
    </dgm:pt>
    <dgm:pt modelId="{16A38E09-ED36-477B-BAA9-81F312EB4626}" type="pres">
      <dgm:prSet presAssocID="{D6A49853-1199-4F7D-AF4A-BC9D3A908D7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8909A-544F-481E-BFB0-340C2B3E5E4C}" type="pres">
      <dgm:prSet presAssocID="{D6A49853-1199-4F7D-AF4A-BC9D3A908D7E}" presName="descendantText" presStyleLbl="alignAccFollowNode1" presStyleIdx="1" presStyleCnt="2" custLinFactNeighborX="1" custLinFactNeighborY="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D2817-15F4-49D6-8D5D-A3CB4752F189}" type="presOf" srcId="{F635F2CF-5737-4B9B-BDEC-4CC2FD682933}" destId="{51D860BF-F3F3-4AD5-9826-E3313CE89E61}" srcOrd="0" destOrd="0" presId="urn:microsoft.com/office/officeart/2005/8/layout/vList5"/>
    <dgm:cxn modelId="{5C2B0E80-2A74-41E5-AFB1-B5F1B6152046}" srcId="{F635F2CF-5737-4B9B-BDEC-4CC2FD682933}" destId="{646CD3F0-715D-4C42-A85C-678752DB7AB7}" srcOrd="0" destOrd="0" parTransId="{0F4A5D8F-D1EC-4891-90DF-205131FAE488}" sibTransId="{2F598B90-064D-493A-B4EB-90EF6629342B}"/>
    <dgm:cxn modelId="{2E0A2FD5-2EFF-444F-8B77-04E8DA12AAA3}" type="presOf" srcId="{5BD19880-5DFD-4F53-A2D9-F5D75BAF2A8C}" destId="{A7B8909A-544F-481E-BFB0-340C2B3E5E4C}" srcOrd="0" destOrd="0" presId="urn:microsoft.com/office/officeart/2005/8/layout/vList5"/>
    <dgm:cxn modelId="{68D1FDAD-FEBF-4ED9-9E9A-FC72A72A8BEC}" srcId="{D6A49853-1199-4F7D-AF4A-BC9D3A908D7E}" destId="{5BD19880-5DFD-4F53-A2D9-F5D75BAF2A8C}" srcOrd="0" destOrd="0" parTransId="{27DB3691-429F-4E6B-83AE-AF0A7B3F3850}" sibTransId="{A463D2AA-E502-43FE-AA85-6F0C6007B152}"/>
    <dgm:cxn modelId="{613DFE0E-0BAB-4866-91E1-CC2C528FF068}" type="presOf" srcId="{646CD3F0-715D-4C42-A85C-678752DB7AB7}" destId="{BFDCB2F7-1E13-4202-826C-BB196D76476D}" srcOrd="0" destOrd="0" presId="urn:microsoft.com/office/officeart/2005/8/layout/vList5"/>
    <dgm:cxn modelId="{235EEC42-D6AF-4292-9B81-F604D0708A86}" srcId="{2F88C1DC-FFCB-40B8-98D9-D60F810E7A25}" destId="{F635F2CF-5737-4B9B-BDEC-4CC2FD682933}" srcOrd="0" destOrd="0" parTransId="{FA7F0785-D1C6-4A40-915F-44C3F18780F3}" sibTransId="{D6B6B99F-052C-4737-8422-264740038E3A}"/>
    <dgm:cxn modelId="{F0775775-74B8-4F94-93B5-DCE7655CAD91}" type="presOf" srcId="{D6A49853-1199-4F7D-AF4A-BC9D3A908D7E}" destId="{16A38E09-ED36-477B-BAA9-81F312EB4626}" srcOrd="0" destOrd="0" presId="urn:microsoft.com/office/officeart/2005/8/layout/vList5"/>
    <dgm:cxn modelId="{EAF14628-ABA4-453E-A098-706B7BB90C59}" srcId="{2F88C1DC-FFCB-40B8-98D9-D60F810E7A25}" destId="{D6A49853-1199-4F7D-AF4A-BC9D3A908D7E}" srcOrd="1" destOrd="0" parTransId="{F1F417C7-77CE-47E1-8EC2-3D58DF11DE72}" sibTransId="{6992D213-BC54-4D40-90C9-62058E45C6E0}"/>
    <dgm:cxn modelId="{6790CE9C-54F9-4422-883E-489FC65F30A6}" type="presOf" srcId="{2F88C1DC-FFCB-40B8-98D9-D60F810E7A25}" destId="{EA679D70-388F-4B6C-BD55-9C9FE157AD79}" srcOrd="0" destOrd="0" presId="urn:microsoft.com/office/officeart/2005/8/layout/vList5"/>
    <dgm:cxn modelId="{54845A90-AFCA-4336-A006-7DF9D577FD22}" type="presParOf" srcId="{EA679D70-388F-4B6C-BD55-9C9FE157AD79}" destId="{3DE9EC4B-AC41-4283-879E-600A5C15E201}" srcOrd="0" destOrd="0" presId="urn:microsoft.com/office/officeart/2005/8/layout/vList5"/>
    <dgm:cxn modelId="{1A016501-A03D-4467-B2A5-6DC35A5FE2B9}" type="presParOf" srcId="{3DE9EC4B-AC41-4283-879E-600A5C15E201}" destId="{51D860BF-F3F3-4AD5-9826-E3313CE89E61}" srcOrd="0" destOrd="0" presId="urn:microsoft.com/office/officeart/2005/8/layout/vList5"/>
    <dgm:cxn modelId="{035F3E09-FCFB-483C-BE6F-155F8CCDC51E}" type="presParOf" srcId="{3DE9EC4B-AC41-4283-879E-600A5C15E201}" destId="{BFDCB2F7-1E13-4202-826C-BB196D76476D}" srcOrd="1" destOrd="0" presId="urn:microsoft.com/office/officeart/2005/8/layout/vList5"/>
    <dgm:cxn modelId="{CEDBA566-AC20-406C-92AC-31C74F5FB6D8}" type="presParOf" srcId="{EA679D70-388F-4B6C-BD55-9C9FE157AD79}" destId="{C43ADA85-C17A-44DD-9923-FF8292FEA0A0}" srcOrd="1" destOrd="0" presId="urn:microsoft.com/office/officeart/2005/8/layout/vList5"/>
    <dgm:cxn modelId="{BB6DE9A1-9B34-44F8-902A-E2284F60C0D7}" type="presParOf" srcId="{EA679D70-388F-4B6C-BD55-9C9FE157AD79}" destId="{87E6FC20-2B85-4198-9BD2-8AA099F74ED8}" srcOrd="2" destOrd="0" presId="urn:microsoft.com/office/officeart/2005/8/layout/vList5"/>
    <dgm:cxn modelId="{636BAC9E-5B6F-4DC5-995F-EEF189AF72CF}" type="presParOf" srcId="{87E6FC20-2B85-4198-9BD2-8AA099F74ED8}" destId="{16A38E09-ED36-477B-BAA9-81F312EB4626}" srcOrd="0" destOrd="0" presId="urn:microsoft.com/office/officeart/2005/8/layout/vList5"/>
    <dgm:cxn modelId="{F676A53C-A23E-42D8-AA6F-E62593F90E3D}" type="presParOf" srcId="{87E6FC20-2B85-4198-9BD2-8AA099F74ED8}" destId="{A7B8909A-544F-481E-BFB0-340C2B3E5E4C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89094-43A3-419C-9C41-B0E9A38442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952C83-E0EC-4E19-88BB-99035EA4E484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Образовательные</a:t>
          </a:r>
          <a:endParaRPr lang="ru-RU" b="1" dirty="0">
            <a:solidFill>
              <a:srgbClr val="002060"/>
            </a:solidFill>
          </a:endParaRPr>
        </a:p>
      </dgm:t>
    </dgm:pt>
    <dgm:pt modelId="{CAF59814-996B-4A8A-91A9-E95DAF5676E0}" type="parTrans" cxnId="{6A9547EC-EFAA-4C45-A7AB-9E65F6103428}">
      <dgm:prSet/>
      <dgm:spPr/>
      <dgm:t>
        <a:bodyPr/>
        <a:lstStyle/>
        <a:p>
          <a:endParaRPr lang="ru-RU"/>
        </a:p>
      </dgm:t>
    </dgm:pt>
    <dgm:pt modelId="{54570C6B-2CAC-41D6-9008-789D2934D552}" type="sibTrans" cxnId="{6A9547EC-EFAA-4C45-A7AB-9E65F6103428}">
      <dgm:prSet/>
      <dgm:spPr/>
      <dgm:t>
        <a:bodyPr/>
        <a:lstStyle/>
        <a:p>
          <a:endParaRPr lang="ru-RU"/>
        </a:p>
      </dgm:t>
    </dgm:pt>
    <dgm:pt modelId="{1587A391-A08A-4044-AFAC-DE37DB62ED73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ru-RU" sz="1300" dirty="0" smtClean="0"/>
            <a:t> </a:t>
          </a:r>
          <a:r>
            <a:rPr lang="ru-RU" sz="2000" dirty="0" smtClean="0"/>
            <a:t>воспитания культуры здоровья дошкольников, личностно-ориентированного воспитания и обучения.</a:t>
          </a:r>
          <a:endParaRPr lang="ru-RU" sz="2000" dirty="0"/>
        </a:p>
      </dgm:t>
    </dgm:pt>
    <dgm:pt modelId="{B5EEE1EC-25C5-438A-9A31-445B17EAD329}" type="parTrans" cxnId="{66B61155-25CC-459B-9CEC-0A5975FB9837}">
      <dgm:prSet/>
      <dgm:spPr/>
      <dgm:t>
        <a:bodyPr/>
        <a:lstStyle/>
        <a:p>
          <a:endParaRPr lang="ru-RU"/>
        </a:p>
      </dgm:t>
    </dgm:pt>
    <dgm:pt modelId="{1D500BE2-2373-481C-9472-A99886E6D7A8}" type="sibTrans" cxnId="{66B61155-25CC-459B-9CEC-0A5975FB9837}">
      <dgm:prSet/>
      <dgm:spPr/>
      <dgm:t>
        <a:bodyPr/>
        <a:lstStyle/>
        <a:p>
          <a:endParaRPr lang="ru-RU"/>
        </a:p>
      </dgm:t>
    </dgm:pt>
    <dgm:pt modelId="{53D3598D-615B-4218-B7F5-C3A4EFB1C51C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Обучения здоровому образу жизни</a:t>
          </a:r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8A742250-A2B8-4956-AD7E-B586BD1F1AE0}" type="parTrans" cxnId="{2D9DBF8D-EA07-49C4-B956-BF791F817804}">
      <dgm:prSet/>
      <dgm:spPr/>
      <dgm:t>
        <a:bodyPr/>
        <a:lstStyle/>
        <a:p>
          <a:endParaRPr lang="ru-RU"/>
        </a:p>
      </dgm:t>
    </dgm:pt>
    <dgm:pt modelId="{D89FDEAE-24E5-419D-92A4-06F33DBE26F7}" type="sibTrans" cxnId="{2D9DBF8D-EA07-49C4-B956-BF791F817804}">
      <dgm:prSet/>
      <dgm:spPr/>
      <dgm:t>
        <a:bodyPr/>
        <a:lstStyle/>
        <a:p>
          <a:endParaRPr lang="ru-RU"/>
        </a:p>
      </dgm:t>
    </dgm:pt>
    <dgm:pt modelId="{354DB4A8-958D-462B-929E-4875842283AF}">
      <dgm:prSet phldrT="[Текст]" custT="1"/>
      <dgm:spPr/>
      <dgm:t>
        <a:bodyPr/>
        <a:lstStyle/>
        <a:p>
          <a:pPr algn="just"/>
          <a:r>
            <a:rPr lang="ru-RU" sz="2000" dirty="0" smtClean="0"/>
            <a:t>технологии использования физкультурных занятий, коммуникативные игры, система занятий из серии «Уроки футбола», проблемно-игровые (</a:t>
          </a:r>
          <a:r>
            <a:rPr lang="ru-RU" sz="2000" dirty="0" err="1" smtClean="0"/>
            <a:t>игротренинги</a:t>
          </a:r>
          <a:r>
            <a:rPr lang="ru-RU" sz="2000" dirty="0" smtClean="0"/>
            <a:t>, </a:t>
          </a:r>
          <a:r>
            <a:rPr lang="ru-RU" sz="2000" dirty="0" err="1" smtClean="0"/>
            <a:t>игротерапия</a:t>
          </a:r>
          <a:r>
            <a:rPr lang="ru-RU" sz="2000" dirty="0" smtClean="0"/>
            <a:t>), </a:t>
          </a:r>
          <a:r>
            <a:rPr lang="ru-RU" sz="2000" dirty="0" err="1" smtClean="0"/>
            <a:t>самомассаж</a:t>
          </a:r>
          <a:r>
            <a:rPr lang="ru-RU" sz="2000" dirty="0" smtClean="0"/>
            <a:t>); коррекционные (</a:t>
          </a:r>
          <a:r>
            <a:rPr lang="ru-RU" sz="2000" dirty="0" err="1" smtClean="0"/>
            <a:t>арт-терапия</a:t>
          </a:r>
          <a:r>
            <a:rPr lang="ru-RU" sz="2000" dirty="0" smtClean="0"/>
            <a:t>, технология музыкального воздействия, </a:t>
          </a:r>
          <a:r>
            <a:rPr lang="ru-RU" sz="2000" dirty="0" err="1" smtClean="0"/>
            <a:t>сказкотерапия</a:t>
          </a:r>
          <a:r>
            <a:rPr lang="ru-RU" sz="2000" dirty="0" smtClean="0"/>
            <a:t>,  </a:t>
          </a:r>
          <a:r>
            <a:rPr lang="ru-RU" sz="2000" dirty="0" err="1" smtClean="0"/>
            <a:t>психогимнастики</a:t>
          </a:r>
          <a:r>
            <a:rPr lang="ru-RU" sz="2000" dirty="0" smtClean="0"/>
            <a:t> и др.) </a:t>
          </a:r>
          <a:endParaRPr lang="ru-RU" sz="1300" dirty="0"/>
        </a:p>
      </dgm:t>
    </dgm:pt>
    <dgm:pt modelId="{4D080615-D5A5-48D8-A5F9-9ED7746F2528}" type="parTrans" cxnId="{A064D51E-32D7-4D54-84EE-F23E08EA3376}">
      <dgm:prSet/>
      <dgm:spPr/>
      <dgm:t>
        <a:bodyPr/>
        <a:lstStyle/>
        <a:p>
          <a:endParaRPr lang="ru-RU"/>
        </a:p>
      </dgm:t>
    </dgm:pt>
    <dgm:pt modelId="{2A18EE6D-F79B-4947-A108-87C3CCD24F69}" type="sibTrans" cxnId="{A064D51E-32D7-4D54-84EE-F23E08EA3376}">
      <dgm:prSet/>
      <dgm:spPr/>
      <dgm:t>
        <a:bodyPr/>
        <a:lstStyle/>
        <a:p>
          <a:endParaRPr lang="ru-RU"/>
        </a:p>
      </dgm:t>
    </dgm:pt>
    <dgm:pt modelId="{AD2813FC-C589-4FDA-9541-F2F0EE5EAF81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</a:rPr>
            <a:t>Педагогическую технологию активной сенсорно-развивающей среды</a:t>
          </a:r>
          <a:endParaRPr lang="ru-RU" b="1" dirty="0">
            <a:solidFill>
              <a:srgbClr val="002060"/>
            </a:solidFill>
          </a:endParaRPr>
        </a:p>
      </dgm:t>
    </dgm:pt>
    <dgm:pt modelId="{987A0AE0-785A-422E-8431-AFF133A58A9E}" type="parTrans" cxnId="{CD1AF664-6DFD-47B0-A303-928A6BD352D6}">
      <dgm:prSet/>
      <dgm:spPr/>
      <dgm:t>
        <a:bodyPr/>
        <a:lstStyle/>
        <a:p>
          <a:endParaRPr lang="ru-RU"/>
        </a:p>
      </dgm:t>
    </dgm:pt>
    <dgm:pt modelId="{E1CA83B0-2C25-44B8-A063-BE997FFEF0FC}" type="sibTrans" cxnId="{CD1AF664-6DFD-47B0-A303-928A6BD352D6}">
      <dgm:prSet/>
      <dgm:spPr/>
      <dgm:t>
        <a:bodyPr/>
        <a:lstStyle/>
        <a:p>
          <a:endParaRPr lang="ru-RU"/>
        </a:p>
      </dgm:t>
    </dgm:pt>
    <dgm:pt modelId="{DB4AD137-4E78-4873-862A-BD3451F4EA21}">
      <dgm:prSet phldrT="[Текст]" custT="1"/>
      <dgm:spPr/>
      <dgm:t>
        <a:bodyPr/>
        <a:lstStyle/>
        <a:p>
          <a:pPr algn="just"/>
          <a:r>
            <a:rPr lang="ru-RU" sz="2000" dirty="0" smtClean="0"/>
            <a:t>под которой понимается си</a:t>
          </a:r>
          <a:r>
            <a:rPr lang="ru-RU" sz="2000" b="1" dirty="0" smtClean="0"/>
            <a:t>с</a:t>
          </a:r>
          <a:r>
            <a:rPr lang="ru-RU" sz="2000" dirty="0" smtClean="0"/>
            <a:t>темная совокупность и порядок функционирования всех личностных инструментальных и методологических средств, используемых для достижения педагогических целей. </a:t>
          </a:r>
          <a:endParaRPr lang="ru-RU" sz="2000" dirty="0"/>
        </a:p>
      </dgm:t>
    </dgm:pt>
    <dgm:pt modelId="{16418B8A-688D-431A-A552-AEAC4623B663}" type="parTrans" cxnId="{88B1BE09-8BF4-44B0-91DB-FCF2A4A40F46}">
      <dgm:prSet/>
      <dgm:spPr/>
      <dgm:t>
        <a:bodyPr/>
        <a:lstStyle/>
        <a:p>
          <a:endParaRPr lang="ru-RU"/>
        </a:p>
      </dgm:t>
    </dgm:pt>
    <dgm:pt modelId="{A9828AD2-024C-474C-8826-985A9801AF0B}" type="sibTrans" cxnId="{88B1BE09-8BF4-44B0-91DB-FCF2A4A40F46}">
      <dgm:prSet/>
      <dgm:spPr/>
      <dgm:t>
        <a:bodyPr/>
        <a:lstStyle/>
        <a:p>
          <a:endParaRPr lang="ru-RU"/>
        </a:p>
      </dgm:t>
    </dgm:pt>
    <dgm:pt modelId="{3101C0A6-019F-40C1-BDF5-0AA638FF9CAC}" type="pres">
      <dgm:prSet presAssocID="{BED89094-43A3-419C-9C41-B0E9A38442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902D7-BCAC-4E3A-91B2-EEFA5DBC8846}" type="pres">
      <dgm:prSet presAssocID="{1E952C83-E0EC-4E19-88BB-99035EA4E484}" presName="linNode" presStyleCnt="0"/>
      <dgm:spPr/>
    </dgm:pt>
    <dgm:pt modelId="{6B15E0B3-BE78-426E-B4A7-A97C6411BD5D}" type="pres">
      <dgm:prSet presAssocID="{1E952C83-E0EC-4E19-88BB-99035EA4E4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98649-9B05-4317-B0E0-7BE7532842D1}" type="pres">
      <dgm:prSet presAssocID="{1E952C83-E0EC-4E19-88BB-99035EA4E4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8B57-E767-425C-835A-3ECC7AFF01DB}" type="pres">
      <dgm:prSet presAssocID="{54570C6B-2CAC-41D6-9008-789D2934D552}" presName="sp" presStyleCnt="0"/>
      <dgm:spPr/>
    </dgm:pt>
    <dgm:pt modelId="{F0697CC8-CA6B-4B3A-84E1-34ED0594BDA2}" type="pres">
      <dgm:prSet presAssocID="{53D3598D-615B-4218-B7F5-C3A4EFB1C51C}" presName="linNode" presStyleCnt="0"/>
      <dgm:spPr/>
    </dgm:pt>
    <dgm:pt modelId="{CA961313-A52D-4269-A605-A9D72835FB3E}" type="pres">
      <dgm:prSet presAssocID="{53D3598D-615B-4218-B7F5-C3A4EFB1C5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E7382-B83C-49F6-B12F-2B4FCA65580E}" type="pres">
      <dgm:prSet presAssocID="{53D3598D-615B-4218-B7F5-C3A4EFB1C51C}" presName="descendantText" presStyleLbl="alignAccFollowNode1" presStyleIdx="1" presStyleCnt="3" custScaleY="21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F88F-3057-4FE2-9294-CF6D71AEBCF7}" type="pres">
      <dgm:prSet presAssocID="{D89FDEAE-24E5-419D-92A4-06F33DBE26F7}" presName="sp" presStyleCnt="0"/>
      <dgm:spPr/>
    </dgm:pt>
    <dgm:pt modelId="{DA4DBD47-AF67-46B1-A640-182A13AD2E2B}" type="pres">
      <dgm:prSet presAssocID="{AD2813FC-C589-4FDA-9541-F2F0EE5EAF81}" presName="linNode" presStyleCnt="0"/>
      <dgm:spPr/>
    </dgm:pt>
    <dgm:pt modelId="{B3C1EB1A-E576-4830-8FDE-A186CA673E74}" type="pres">
      <dgm:prSet presAssocID="{AD2813FC-C589-4FDA-9541-F2F0EE5EAF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BFD8D-1519-4951-8FB4-49995E0410BC}" type="pres">
      <dgm:prSet presAssocID="{AD2813FC-C589-4FDA-9541-F2F0EE5EAF81}" presName="descendantText" presStyleLbl="alignAccFollowNode1" presStyleIdx="2" presStyleCnt="3" custScaleY="13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4D51E-32D7-4D54-84EE-F23E08EA3376}" srcId="{53D3598D-615B-4218-B7F5-C3A4EFB1C51C}" destId="{354DB4A8-958D-462B-929E-4875842283AF}" srcOrd="0" destOrd="0" parTransId="{4D080615-D5A5-48D8-A5F9-9ED7746F2528}" sibTransId="{2A18EE6D-F79B-4947-A108-87C3CCD24F69}"/>
    <dgm:cxn modelId="{590524FB-8C95-4030-AEAD-9EE26F485540}" type="presOf" srcId="{1587A391-A08A-4044-AFAC-DE37DB62ED73}" destId="{AEA98649-9B05-4317-B0E0-7BE7532842D1}" srcOrd="0" destOrd="0" presId="urn:microsoft.com/office/officeart/2005/8/layout/vList5"/>
    <dgm:cxn modelId="{88B1BE09-8BF4-44B0-91DB-FCF2A4A40F46}" srcId="{AD2813FC-C589-4FDA-9541-F2F0EE5EAF81}" destId="{DB4AD137-4E78-4873-862A-BD3451F4EA21}" srcOrd="0" destOrd="0" parTransId="{16418B8A-688D-431A-A552-AEAC4623B663}" sibTransId="{A9828AD2-024C-474C-8826-985A9801AF0B}"/>
    <dgm:cxn modelId="{F9E0CBC8-D271-4426-8D43-BF817821744A}" type="presOf" srcId="{DB4AD137-4E78-4873-862A-BD3451F4EA21}" destId="{E63BFD8D-1519-4951-8FB4-49995E0410BC}" srcOrd="0" destOrd="0" presId="urn:microsoft.com/office/officeart/2005/8/layout/vList5"/>
    <dgm:cxn modelId="{5C4058F5-B875-4674-B6FE-ED39D24B9A78}" type="presOf" srcId="{354DB4A8-958D-462B-929E-4875842283AF}" destId="{DDAE7382-B83C-49F6-B12F-2B4FCA65580E}" srcOrd="0" destOrd="0" presId="urn:microsoft.com/office/officeart/2005/8/layout/vList5"/>
    <dgm:cxn modelId="{B5C15C1C-1C38-4386-9723-8178EFE363EE}" type="presOf" srcId="{53D3598D-615B-4218-B7F5-C3A4EFB1C51C}" destId="{CA961313-A52D-4269-A605-A9D72835FB3E}" srcOrd="0" destOrd="0" presId="urn:microsoft.com/office/officeart/2005/8/layout/vList5"/>
    <dgm:cxn modelId="{6A9547EC-EFAA-4C45-A7AB-9E65F6103428}" srcId="{BED89094-43A3-419C-9C41-B0E9A38442E3}" destId="{1E952C83-E0EC-4E19-88BB-99035EA4E484}" srcOrd="0" destOrd="0" parTransId="{CAF59814-996B-4A8A-91A9-E95DAF5676E0}" sibTransId="{54570C6B-2CAC-41D6-9008-789D2934D552}"/>
    <dgm:cxn modelId="{CD1AF664-6DFD-47B0-A303-928A6BD352D6}" srcId="{BED89094-43A3-419C-9C41-B0E9A38442E3}" destId="{AD2813FC-C589-4FDA-9541-F2F0EE5EAF81}" srcOrd="2" destOrd="0" parTransId="{987A0AE0-785A-422E-8431-AFF133A58A9E}" sibTransId="{E1CA83B0-2C25-44B8-A063-BE997FFEF0FC}"/>
    <dgm:cxn modelId="{2D9DBF8D-EA07-49C4-B956-BF791F817804}" srcId="{BED89094-43A3-419C-9C41-B0E9A38442E3}" destId="{53D3598D-615B-4218-B7F5-C3A4EFB1C51C}" srcOrd="1" destOrd="0" parTransId="{8A742250-A2B8-4956-AD7E-B586BD1F1AE0}" sibTransId="{D89FDEAE-24E5-419D-92A4-06F33DBE26F7}"/>
    <dgm:cxn modelId="{F3A49B85-4EF8-453C-B5B7-CEC975110ECB}" type="presOf" srcId="{BED89094-43A3-419C-9C41-B0E9A38442E3}" destId="{3101C0A6-019F-40C1-BDF5-0AA638FF9CAC}" srcOrd="0" destOrd="0" presId="urn:microsoft.com/office/officeart/2005/8/layout/vList5"/>
    <dgm:cxn modelId="{AF27E712-93CF-4C5D-A879-7762A3AB985C}" type="presOf" srcId="{1E952C83-E0EC-4E19-88BB-99035EA4E484}" destId="{6B15E0B3-BE78-426E-B4A7-A97C6411BD5D}" srcOrd="0" destOrd="0" presId="urn:microsoft.com/office/officeart/2005/8/layout/vList5"/>
    <dgm:cxn modelId="{66B61155-25CC-459B-9CEC-0A5975FB9837}" srcId="{1E952C83-E0EC-4E19-88BB-99035EA4E484}" destId="{1587A391-A08A-4044-AFAC-DE37DB62ED73}" srcOrd="0" destOrd="0" parTransId="{B5EEE1EC-25C5-438A-9A31-445B17EAD329}" sibTransId="{1D500BE2-2373-481C-9472-A99886E6D7A8}"/>
    <dgm:cxn modelId="{F328FD8B-C68E-42C6-A0A3-A0E81C6CF8C6}" type="presOf" srcId="{AD2813FC-C589-4FDA-9541-F2F0EE5EAF81}" destId="{B3C1EB1A-E576-4830-8FDE-A186CA673E74}" srcOrd="0" destOrd="0" presId="urn:microsoft.com/office/officeart/2005/8/layout/vList5"/>
    <dgm:cxn modelId="{C993ABD2-A5C8-47D6-8417-56E1133C3D19}" type="presParOf" srcId="{3101C0A6-019F-40C1-BDF5-0AA638FF9CAC}" destId="{E39902D7-BCAC-4E3A-91B2-EEFA5DBC8846}" srcOrd="0" destOrd="0" presId="urn:microsoft.com/office/officeart/2005/8/layout/vList5"/>
    <dgm:cxn modelId="{35E832C2-6E94-4CCB-8042-1E948EB5E2AD}" type="presParOf" srcId="{E39902D7-BCAC-4E3A-91B2-EEFA5DBC8846}" destId="{6B15E0B3-BE78-426E-B4A7-A97C6411BD5D}" srcOrd="0" destOrd="0" presId="urn:microsoft.com/office/officeart/2005/8/layout/vList5"/>
    <dgm:cxn modelId="{153D32E5-B4BD-4D9D-BE1D-A8E106A678A8}" type="presParOf" srcId="{E39902D7-BCAC-4E3A-91B2-EEFA5DBC8846}" destId="{AEA98649-9B05-4317-B0E0-7BE7532842D1}" srcOrd="1" destOrd="0" presId="urn:microsoft.com/office/officeart/2005/8/layout/vList5"/>
    <dgm:cxn modelId="{E9C78EAF-2B09-4F7D-B717-5D83BD7A7D80}" type="presParOf" srcId="{3101C0A6-019F-40C1-BDF5-0AA638FF9CAC}" destId="{57618B57-E767-425C-835A-3ECC7AFF01DB}" srcOrd="1" destOrd="0" presId="urn:microsoft.com/office/officeart/2005/8/layout/vList5"/>
    <dgm:cxn modelId="{C60FC3C1-3276-4599-8856-9741F37A0764}" type="presParOf" srcId="{3101C0A6-019F-40C1-BDF5-0AA638FF9CAC}" destId="{F0697CC8-CA6B-4B3A-84E1-34ED0594BDA2}" srcOrd="2" destOrd="0" presId="urn:microsoft.com/office/officeart/2005/8/layout/vList5"/>
    <dgm:cxn modelId="{88046B8F-0F41-4A46-BEE8-D1A78E53D31E}" type="presParOf" srcId="{F0697CC8-CA6B-4B3A-84E1-34ED0594BDA2}" destId="{CA961313-A52D-4269-A605-A9D72835FB3E}" srcOrd="0" destOrd="0" presId="urn:microsoft.com/office/officeart/2005/8/layout/vList5"/>
    <dgm:cxn modelId="{9BCF5B1E-1686-477F-AE84-C4BBA445C740}" type="presParOf" srcId="{F0697CC8-CA6B-4B3A-84E1-34ED0594BDA2}" destId="{DDAE7382-B83C-49F6-B12F-2B4FCA65580E}" srcOrd="1" destOrd="0" presId="urn:microsoft.com/office/officeart/2005/8/layout/vList5"/>
    <dgm:cxn modelId="{6E9E62EA-01DE-4EAB-840F-1F56B210C39C}" type="presParOf" srcId="{3101C0A6-019F-40C1-BDF5-0AA638FF9CAC}" destId="{696FF88F-3057-4FE2-9294-CF6D71AEBCF7}" srcOrd="3" destOrd="0" presId="urn:microsoft.com/office/officeart/2005/8/layout/vList5"/>
    <dgm:cxn modelId="{2129661D-305F-49DD-9003-F68035B18311}" type="presParOf" srcId="{3101C0A6-019F-40C1-BDF5-0AA638FF9CAC}" destId="{DA4DBD47-AF67-46B1-A640-182A13AD2E2B}" srcOrd="4" destOrd="0" presId="urn:microsoft.com/office/officeart/2005/8/layout/vList5"/>
    <dgm:cxn modelId="{5AF95EC0-17FF-4AB1-9189-D8BC5E4AC011}" type="presParOf" srcId="{DA4DBD47-AF67-46B1-A640-182A13AD2E2B}" destId="{B3C1EB1A-E576-4830-8FDE-A186CA673E74}" srcOrd="0" destOrd="0" presId="urn:microsoft.com/office/officeart/2005/8/layout/vList5"/>
    <dgm:cxn modelId="{AD07FD62-7EBC-4C1E-8A58-E73282EE9D88}" type="presParOf" srcId="{DA4DBD47-AF67-46B1-A640-182A13AD2E2B}" destId="{E63BFD8D-1519-4951-8FB4-49995E0410BC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04F235-5655-4875-8526-6F86329ED25C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A04FB9-66D4-4610-A4C4-9FE61DF78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CCDC-D10A-428F-919D-1625D47BD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9450-AEF4-4435-821A-F82D0D77F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8B78-0D1F-4818-AEFB-95FB451DB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7672-097C-4894-8D62-F9630E92E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844A-1F30-44C2-B858-224D664B7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01008-A36B-48AA-8D61-1DF34121B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B818-2AD9-4F5D-9B13-0F1698C22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4E62-3917-4B8D-A053-82390F8C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3863-ED20-41DE-96A0-71422EC1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CEF18-6A27-4536-A008-1B15536B0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7723-B704-4C84-BB09-43180D75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A0639D-E67A-4052-9862-61B250AC3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918" y="857232"/>
            <a:ext cx="6962795" cy="214314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Презентацию подготовила 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воспитатель МБДОУ детский сад № 127 г.Данилова ЯО - 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Васильева О.Е.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Современные </a:t>
            </a:r>
            <a:r>
              <a:rPr lang="ru-RU" sz="3600" b="1" dirty="0" smtClean="0">
                <a:solidFill>
                  <a:srgbClr val="002060"/>
                </a:solidFill>
              </a:rPr>
              <a:t>образовательные  технологии  в  ДОУ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286388"/>
            <a:ext cx="8280400" cy="1238236"/>
          </a:xfrm>
        </p:spPr>
        <p:txBody>
          <a:bodyPr/>
          <a:lstStyle/>
          <a:p>
            <a:pPr algn="r" eaLnBrk="1" hangingPunct="1"/>
            <a:r>
              <a:rPr lang="ru-RU" sz="2000" b="1" i="1" dirty="0" smtClean="0"/>
              <a:t> Ребенок воспитывается разными случайностями, его окружающими. Педагогика должна дать направление этим случайностям</a:t>
            </a:r>
            <a:r>
              <a:rPr lang="ru-RU" sz="2000" i="1" dirty="0" smtClean="0"/>
              <a:t>.</a:t>
            </a:r>
            <a:br>
              <a:rPr lang="ru-RU" sz="2000" i="1" dirty="0" smtClean="0"/>
            </a:br>
            <a:r>
              <a:rPr lang="ru-RU" sz="2000" b="1" i="1" dirty="0" smtClean="0"/>
              <a:t>В. Ф. Одоевский</a:t>
            </a:r>
          </a:p>
          <a:p>
            <a:pPr algn="r" eaLnBrk="1" hangingPunct="1"/>
            <a:endParaRPr lang="ru-RU" sz="2000" b="1" i="1" dirty="0" smtClean="0"/>
          </a:p>
          <a:p>
            <a:pPr algn="r" eaLnBrk="1" hangingPunct="1"/>
            <a:endParaRPr lang="ru-RU" sz="20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52" name="Picture 5" descr="i?id=453721281-3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i?id=570050893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571876"/>
            <a:ext cx="1665270" cy="166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Классификация программ</a:t>
            </a:r>
            <a:r>
              <a:rPr lang="ru-RU" sz="3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smtClean="0"/>
              <a:t>Развитие воображения, мышления, памяти</a:t>
            </a:r>
          </a:p>
          <a:p>
            <a:pPr algn="just"/>
            <a:r>
              <a:rPr lang="ru-RU" sz="2800" smtClean="0"/>
              <a:t>Говорящие словари иностранных языков</a:t>
            </a:r>
          </a:p>
          <a:p>
            <a:pPr algn="just"/>
            <a:r>
              <a:rPr lang="ru-RU" sz="2800" smtClean="0"/>
              <a:t>Простейшие графические редакторы</a:t>
            </a:r>
          </a:p>
          <a:p>
            <a:pPr algn="just"/>
            <a:r>
              <a:rPr lang="ru-RU" sz="2800" smtClean="0"/>
              <a:t>Игры-путешествия</a:t>
            </a:r>
          </a:p>
          <a:p>
            <a:pPr algn="just"/>
            <a:r>
              <a:rPr lang="ru-RU" sz="2800" smtClean="0"/>
              <a:t>Обучение чтению, математике</a:t>
            </a:r>
          </a:p>
          <a:p>
            <a:pPr algn="just"/>
            <a:r>
              <a:rPr lang="ru-RU" sz="2800" smtClean="0"/>
              <a:t>Использование мультимедийных презентаций</a:t>
            </a:r>
          </a:p>
          <a:p>
            <a:endParaRPr lang="ru-RU" smtClean="0"/>
          </a:p>
        </p:txBody>
      </p:sp>
      <p:pic>
        <p:nvPicPr>
          <p:cNvPr id="11268" name="Рисунок 9" descr="ccschool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724400"/>
            <a:ext cx="22574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Преимущества компьютера</a:t>
            </a:r>
            <a:r>
              <a:rPr lang="ru-RU" sz="3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just"/>
            <a:r>
              <a:rPr lang="ru-RU" sz="2400" smtClean="0"/>
              <a:t>предъявление информации на экране компьютера в игровой форме вызывает у детей огромный интерес;</a:t>
            </a:r>
          </a:p>
          <a:p>
            <a:pPr algn="just"/>
            <a:r>
              <a:rPr lang="ru-RU" sz="2400" smtClean="0"/>
              <a:t>несет в себе образный тип информации, понятный дошкольникам;</a:t>
            </a:r>
          </a:p>
          <a:p>
            <a:pPr algn="just"/>
            <a:r>
              <a:rPr lang="ru-RU" sz="2400" smtClean="0"/>
              <a:t>движения, звук, мультипликация надолго привлекает внимание ребенка;</a:t>
            </a:r>
          </a:p>
          <a:p>
            <a:pPr algn="just"/>
            <a:r>
              <a:rPr lang="ru-RU" sz="2400" smtClean="0"/>
              <a:t>обладает стимулом познавательной активности детей;</a:t>
            </a:r>
          </a:p>
          <a:p>
            <a:pPr algn="just"/>
            <a:r>
              <a:rPr lang="ru-RU" sz="2400" smtClean="0"/>
              <a:t>предоставляет возможность индивидуализации обучения;</a:t>
            </a:r>
          </a:p>
          <a:p>
            <a:pPr algn="just"/>
            <a:r>
              <a:rPr lang="ru-RU" sz="2400" smtClean="0"/>
              <a:t>в процессе своей деятельности за компьютером дошкольник приобретает уверенность в себе;</a:t>
            </a:r>
          </a:p>
          <a:p>
            <a:pPr algn="just"/>
            <a:r>
              <a:rPr lang="ru-RU" sz="2400" smtClean="0"/>
              <a:t>позволяет моделировать жизненные ситуации, которые нельзя увидеть в повседневной жизни.</a:t>
            </a:r>
          </a:p>
          <a:p>
            <a:pPr algn="just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Ошибки при использовании ИКТ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/>
            <a:r>
              <a:rPr lang="ru-RU" sz="2800" smtClean="0"/>
              <a:t>Недостаточная методическая подготовленность педагога;</a:t>
            </a:r>
          </a:p>
          <a:p>
            <a:pPr algn="just"/>
            <a:r>
              <a:rPr lang="ru-RU" sz="2800" smtClean="0"/>
              <a:t>неправильное определение дидактической роли и места ИКТ на занятиях;</a:t>
            </a:r>
          </a:p>
          <a:p>
            <a:pPr algn="just"/>
            <a:r>
              <a:rPr lang="ru-RU" sz="2800" smtClean="0"/>
              <a:t>бесплановость, случайность применения ИКТ;</a:t>
            </a:r>
          </a:p>
          <a:p>
            <a:pPr algn="just"/>
            <a:r>
              <a:rPr lang="ru-RU" sz="2800" smtClean="0"/>
              <a:t>перегруженность занятия демонстрацией.</a:t>
            </a:r>
          </a:p>
          <a:p>
            <a:endParaRPr lang="ru-RU" smtClean="0"/>
          </a:p>
        </p:txBody>
      </p:sp>
      <p:pic>
        <p:nvPicPr>
          <p:cNvPr id="13316" name="Picture 2" descr="i?id=983814667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14818"/>
            <a:ext cx="21605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ИКТ в работе современного педагога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smtClean="0"/>
              <a:t>1. </a:t>
            </a:r>
            <a:r>
              <a:rPr lang="ru-RU" sz="2200" smtClean="0"/>
              <a:t>Подбор иллюстративного материала к занятиям и для оформления стендов, группы, кабинетов (сканирование, интернет, принтер, презентация).</a:t>
            </a:r>
          </a:p>
          <a:p>
            <a:pPr algn="just">
              <a:buFontTx/>
              <a:buNone/>
            </a:pPr>
            <a:r>
              <a:rPr lang="ru-RU" sz="2200" smtClean="0"/>
              <a:t>2. Подбор дополнительного познавательного материала к занятиям, знакомство со   сценариями праздников и других мероприятий.</a:t>
            </a:r>
          </a:p>
          <a:p>
            <a:pPr algn="just">
              <a:buFontTx/>
              <a:buNone/>
            </a:pPr>
            <a:r>
              <a:rPr lang="ru-RU" sz="2200" smtClean="0"/>
              <a:t>3. Обмен опытом, знакомство с периодикой, наработками других педагогов России и зарубежья.</a:t>
            </a:r>
          </a:p>
          <a:p>
            <a:pPr algn="just">
              <a:buFontTx/>
              <a:buNone/>
            </a:pPr>
            <a:r>
              <a:rPr lang="ru-RU" sz="2200" smtClean="0"/>
              <a:t>4. Оформление групповой документации, отчетов. Компьютер позволит не писать отчеты и анализы каждый раз, а достаточно набрать один раз схему и в дальнейшем только вносить необходимые изменения.</a:t>
            </a:r>
          </a:p>
          <a:p>
            <a:pPr algn="just">
              <a:buFontTx/>
              <a:buNone/>
            </a:pPr>
            <a:r>
              <a:rPr lang="ru-RU" sz="2200" smtClean="0"/>
              <a:t>5. Создание презентаций в программе Рower Рoint для повышения эффективности образовательных занятий с детьми и педагогической компетенции у родителей в процессе проведения родительских собраний.</a:t>
            </a:r>
          </a:p>
          <a:p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marL="342900" indent="-342900"/>
            <a:r>
              <a:rPr lang="ru-RU" sz="3600" b="1" smtClean="0">
                <a:solidFill>
                  <a:srgbClr val="C00000"/>
                </a:solidFill>
              </a:rPr>
              <a:t>Личностно - ориентированная технология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 smtClean="0"/>
              <a:t>		Личностно-ориентированные технологии ставят в центр всей системы дошкольного образования личность ребенка, обеспечение комфортных условий в семье и дошкольном учреждении, бесконфликтных и безопасных условий ее развития, реализация имеющихся природных потенциалов. </a:t>
            </a:r>
          </a:p>
          <a:p>
            <a:pPr algn="ctr">
              <a:buFontTx/>
              <a:buNone/>
            </a:pPr>
            <a:r>
              <a:rPr lang="ru-RU" sz="2400" dirty="0" smtClean="0"/>
              <a:t>		Личностно-ориентированная технология реализуется в развивающей среде, отвечающей требованиям содержания новых образовательных программ. </a:t>
            </a:r>
            <a:endParaRPr lang="ru-RU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627563"/>
            <a:ext cx="230346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 smtClean="0"/>
              <a:t>		Отмечаются попытки создания условий личностно-ориентированных взаимодействий с детьми в развивающем пространстве, позволяющей ребенку проявить собственную активность, наиболее полно реализовать себя.</a:t>
            </a:r>
          </a:p>
          <a:p>
            <a:pPr algn="ctr">
              <a:buFontTx/>
              <a:buNone/>
            </a:pPr>
            <a:r>
              <a:rPr lang="ru-RU" sz="2400" dirty="0" smtClean="0"/>
              <a:t>		Однако, сегодняшняя ситуация в дошкольных учреждениях не всегда позволяет говорить о том, что педагоги полностью приступили к реализации идей личностно-ориентированных технологий, именно предоставление возможности детям для самореализации в игре, режим жизни перегружен различными занятиями, на игру остается мало времени. </a:t>
            </a:r>
          </a:p>
          <a:p>
            <a:endParaRPr lang="ru-RU" dirty="0" smtClean="0"/>
          </a:p>
        </p:txBody>
      </p:sp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43446"/>
            <a:ext cx="19431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Направления личностно-ориентированных технологий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i="1" smtClean="0"/>
              <a:t>Гуманно-личностные технологии</a:t>
            </a:r>
            <a:r>
              <a:rPr lang="ru-RU" sz="2400" smtClean="0"/>
              <a:t>, отличающиеся своей гуманистической сущностью психолого-терапевтической направленностью на оказание помощи ребенку с ослабленным здоровьем, в период адаптации к условиям дошкольного учреждения. </a:t>
            </a:r>
          </a:p>
          <a:p>
            <a:pPr algn="just"/>
            <a:r>
              <a:rPr lang="ru-RU" sz="2400" i="1" smtClean="0"/>
              <a:t>Технология сотрудничества</a:t>
            </a:r>
            <a:r>
              <a:rPr lang="ru-RU" sz="2400" smtClean="0"/>
              <a:t> реализует принцип демократизации дошкольного образования, равенство в отношениях педагога с ребенком, партнерство в системе взаимоотношений «Взрослый - ребенок». </a:t>
            </a:r>
          </a:p>
        </p:txBody>
      </p:sp>
      <p:pic>
        <p:nvPicPr>
          <p:cNvPr id="1741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786322"/>
            <a:ext cx="2071702" cy="182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marL="342900" indent="-342900"/>
            <a:r>
              <a:rPr lang="ru-RU" sz="3600" b="1" smtClean="0">
                <a:solidFill>
                  <a:srgbClr val="C00000"/>
                </a:solidFill>
              </a:rPr>
              <a:t>Технология портфолио дошкольника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smtClean="0"/>
              <a:t>		Портфолио</a:t>
            </a:r>
            <a:r>
              <a:rPr lang="ru-RU" sz="2400" smtClean="0"/>
              <a:t> — это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</a:t>
            </a:r>
            <a:endParaRPr lang="ru-RU" sz="2400" b="1" smtClean="0"/>
          </a:p>
          <a:p>
            <a:pPr algn="just">
              <a:buFontTx/>
              <a:buNone/>
            </a:pPr>
            <a:r>
              <a:rPr lang="ru-RU" sz="2400" smtClean="0"/>
              <a:t>		Существует ряд функций портфолио:</a:t>
            </a:r>
          </a:p>
          <a:p>
            <a:pPr algn="just"/>
            <a:r>
              <a:rPr lang="ru-RU" sz="2400" smtClean="0"/>
              <a:t>диагностическая (фиксирует изменения и рост за определенный период времени), </a:t>
            </a:r>
          </a:p>
          <a:p>
            <a:pPr algn="just"/>
            <a:r>
              <a:rPr lang="ru-RU" sz="2400" smtClean="0"/>
              <a:t>содержательная (раскрывает весь спектр выполняемых работ), </a:t>
            </a:r>
          </a:p>
          <a:p>
            <a:pPr algn="just"/>
            <a:r>
              <a:rPr lang="ru-RU" sz="2400" smtClean="0"/>
              <a:t>рейтинговая (показывает диапазон умений и навыков ребенка) и др. </a:t>
            </a:r>
          </a:p>
          <a:p>
            <a:pPr algn="just">
              <a:buFontTx/>
              <a:buNone/>
            </a:pPr>
            <a:r>
              <a:rPr lang="ru-RU" sz="2400" smtClean="0"/>
              <a:t>		Процесс создания портфолио является своего рода педагогической технологией.</a:t>
            </a:r>
            <a:endParaRPr lang="ru-RU" sz="2400" b="1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		</a:t>
            </a:r>
            <a:r>
              <a:rPr lang="ru-RU" sz="2800" dirty="0" smtClean="0"/>
              <a:t>Вариантов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очень много. Содержание разделов  заполняется постепенно, в соответствии с возможностями и достижениями дошкольника. </a:t>
            </a:r>
          </a:p>
          <a:p>
            <a:pPr algn="ctr">
              <a:buFontTx/>
              <a:buNone/>
            </a:pPr>
            <a:r>
              <a:rPr lang="ru-RU" sz="2800" dirty="0" smtClean="0"/>
              <a:t>		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имеет свою структуру, состоит из разделов. Ряд авторов предлагают собственные структуру и содержание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ребенка дошкольного возраста. </a:t>
            </a:r>
          </a:p>
          <a:p>
            <a:pPr algn="ctr">
              <a:buFontTx/>
              <a:buNone/>
            </a:pPr>
            <a:r>
              <a:rPr lang="ru-RU" sz="2800" dirty="0" smtClean="0"/>
              <a:t>		Так, И. Руденко предлагает примерное содержание этих разделов.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i="1" smtClean="0"/>
              <a:t>Раздел 1 «Давайте познакомимся». </a:t>
            </a:r>
            <a:r>
              <a:rPr lang="ru-RU" sz="1800" smtClean="0"/>
              <a:t>В разделе помещается фотография ребенка, указываются его фамилия и имя, номер группы; можно ввести рубрику «Я люблю...» («Мне нравится...», «Обожаю, когда...»), в которой будут записаны ответы ребенка.</a:t>
            </a:r>
          </a:p>
          <a:p>
            <a:pPr algn="just">
              <a:buFontTx/>
              <a:buNone/>
            </a:pPr>
            <a:r>
              <a:rPr lang="ru-RU" sz="1800" b="1" i="1" smtClean="0"/>
              <a:t>Раздел 2 «Я расту!». </a:t>
            </a:r>
            <a:r>
              <a:rPr lang="ru-RU" sz="1800" smtClean="0"/>
              <a:t>В раздел вносятся антропометрические данные (в художественно-графическом исполнении): «Вот я какой!», «Как я расту», «Я вырос», «Я большой».</a:t>
            </a:r>
          </a:p>
          <a:p>
            <a:pPr algn="just">
              <a:buFontTx/>
              <a:buNone/>
            </a:pPr>
            <a:r>
              <a:rPr lang="ru-RU" sz="1800" b="1" i="1" smtClean="0"/>
              <a:t>Раздел 3 «Портрет моего ребенка». </a:t>
            </a:r>
            <a:r>
              <a:rPr lang="ru-RU" sz="1800" smtClean="0"/>
              <a:t>В разделе помещаются сочинения родителей о своем малыше.</a:t>
            </a:r>
          </a:p>
          <a:p>
            <a:pPr algn="just">
              <a:buFontTx/>
              <a:buNone/>
            </a:pPr>
            <a:r>
              <a:rPr lang="ru-RU" sz="1800" b="1" i="1" smtClean="0"/>
              <a:t>Раздел 4 «Я мечтаю...». </a:t>
            </a:r>
            <a:r>
              <a:rPr lang="ru-RU" sz="1800" smtClean="0"/>
              <a:t>В разделе фиксируются высказы­вания самого ребенка на предложение продолжить фразы: «Я мечтаю о...», «Я бы хотел быть...», «Я жду, когда...», «Я вижу себя...», «Я хочу видеть себя...», «Мои любимые дела...»; ответы на вопросы: «Кем и каким я буду, когда вырасту?», «О чем я люблю думать?».</a:t>
            </a:r>
          </a:p>
          <a:p>
            <a:pPr algn="just">
              <a:buFontTx/>
              <a:buNone/>
            </a:pPr>
            <a:r>
              <a:rPr lang="ru-RU" sz="1800" b="1" i="1" smtClean="0"/>
              <a:t>Раздел 5 «Вот что я могу». </a:t>
            </a:r>
            <a:r>
              <a:rPr lang="ru-RU" sz="1800" smtClean="0"/>
              <a:t>В разделе помещаются образцы творчества ребенка (рисунки, рассказы, книги-самоделки).</a:t>
            </a:r>
          </a:p>
          <a:p>
            <a:pPr algn="just">
              <a:buFontTx/>
              <a:buNone/>
            </a:pPr>
            <a:r>
              <a:rPr lang="ru-RU" sz="1800" b="1" i="1" smtClean="0"/>
              <a:t>Раздел 6 «Мои достижения». </a:t>
            </a:r>
            <a:r>
              <a:rPr lang="ru-RU" sz="1800" smtClean="0"/>
              <a:t>В разделе фиксируются грамоты, дипломы (от различных организаций: детского сада, СМИ, проводящих конкурсы).</a:t>
            </a:r>
          </a:p>
          <a:p>
            <a:pPr algn="just">
              <a:buFontTx/>
              <a:buNone/>
            </a:pPr>
            <a:r>
              <a:rPr lang="ru-RU" sz="1800" b="1" i="1" smtClean="0"/>
              <a:t>Раздел 7 «Посоветуйте мне...». </a:t>
            </a:r>
            <a:r>
              <a:rPr lang="ru-RU" sz="1800" smtClean="0"/>
              <a:t>В разделе даются рекомендации родителям воспитателем и всеми специалистами, работающими с ребенком.</a:t>
            </a:r>
          </a:p>
          <a:p>
            <a:pPr algn="just">
              <a:buFontTx/>
              <a:buNone/>
            </a:pPr>
            <a:r>
              <a:rPr lang="ru-RU" sz="1800" b="1" i="1" smtClean="0"/>
              <a:t>Раздел 8 «Спрашивайте, родители!». </a:t>
            </a:r>
            <a:r>
              <a:rPr lang="ru-RU" sz="1800" smtClean="0"/>
              <a:t>В разделе родители формулируют свои вопросы к специалистам ДОУ.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Здоровьесберегающие  технологии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dirty="0" smtClean="0"/>
              <a:t>		</a:t>
            </a:r>
            <a:r>
              <a:rPr lang="ru-RU" sz="2800" i="1" dirty="0" smtClean="0"/>
              <a:t>Целью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технологий является </a:t>
            </a:r>
            <a:r>
              <a:rPr lang="ru-RU" sz="2800" i="1" dirty="0" smtClean="0"/>
              <a:t>обеспечение ребенку возможности сохранения здоровья, формирование у него необходимых знаний, умений, навыков по здоровому образу жизни. </a:t>
            </a:r>
          </a:p>
          <a:p>
            <a:pPr algn="ctr">
              <a:buFontTx/>
              <a:buNone/>
            </a:pPr>
            <a:r>
              <a:rPr lang="ru-RU" sz="2800" dirty="0" smtClean="0"/>
              <a:t>		</a:t>
            </a:r>
            <a:r>
              <a:rPr lang="ru-RU" sz="2800" dirty="0" err="1" smtClean="0"/>
              <a:t>Здоровьесберегающие</a:t>
            </a:r>
            <a:r>
              <a:rPr lang="ru-RU" sz="2800" dirty="0" smtClean="0"/>
              <a:t> педагогические технологии включают все аспекты воздействия педагога на здоровье ребенка на разных уровнях — информационном, психологическом, био­энергетическом.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400" b="1" smtClean="0"/>
              <a:t>		Л. Орлова предлагает такой вариант портфолио, содержание которого в первую очередь будет интересно родителям</a:t>
            </a:r>
            <a:r>
              <a:rPr lang="ru-RU" sz="1400" smtClean="0"/>
              <a:t>, портфолио можно заполнять как в детском саду, так и дома и можно представлять как мини-презентацию на дне рождения ребенка. Автором предлагается следующая структура портфолио. Титульный лист, на котором содержится информация о ребенке (фамилия, имя, отчество, дата рождения), фиксируется дата начала и дата окончания ведения портфолио, изображение ладошки ребенка на момент начала ведения портфолио и изображение ладошки на момент окончания ведения портфолио.</a:t>
            </a:r>
          </a:p>
          <a:p>
            <a:pPr algn="just">
              <a:buFontTx/>
              <a:buNone/>
            </a:pPr>
            <a:r>
              <a:rPr lang="ru-RU" sz="1400" smtClean="0"/>
              <a:t> </a:t>
            </a:r>
            <a:r>
              <a:rPr lang="ru-RU" sz="1400" b="1" smtClean="0"/>
              <a:t>Раздел 1 «Познакомьтесь со мной»</a:t>
            </a:r>
            <a:r>
              <a:rPr lang="ru-RU" sz="1400" smtClean="0"/>
              <a:t> содержит вкладыши «Полюбуйтесь на меня», куда последовательно вклеиваются портреты ребенка, сделанные в разные годы в дни его рождения, и «Обо мне», где содержится информация о времени и месте рождения ребенка, о значении имени ребенка, о дате празднования его именин, небольшой рассказ родителей, почему было выбрано это имя, откуда пошла фамилия, информация о знаменитых тезках и известных однофамильцах, персональная информация ребенка (знак зодиака, гороскопы, талисманы и др.).</a:t>
            </a:r>
          </a:p>
          <a:p>
            <a:pPr algn="just">
              <a:buFontTx/>
              <a:buNone/>
            </a:pPr>
            <a:r>
              <a:rPr lang="ru-RU" sz="1400" b="1" smtClean="0"/>
              <a:t> Раздел 2 «Я расту» </a:t>
            </a:r>
            <a:r>
              <a:rPr lang="ru-RU" sz="1400" smtClean="0"/>
              <a:t>включает вкладыши «Динамика роста», где дается информация о росте ребенка с первого года жизни, и «Мои достижения за год», где указывается, на сколько сантиметров вырос ребенок, чему научился за прошедший год, например считать до пяти, кувыркаться и др.</a:t>
            </a:r>
          </a:p>
          <a:p>
            <a:pPr algn="just">
              <a:buFontTx/>
              <a:buNone/>
            </a:pPr>
            <a:r>
              <a:rPr lang="ru-RU" sz="1400" b="1" smtClean="0"/>
              <a:t> Раздел 3 «Моя семья». </a:t>
            </a:r>
            <a:r>
              <a:rPr lang="ru-RU" sz="1400" smtClean="0"/>
              <a:t>В содержание этого раздела включаются краткие рассказы о членах семьи (кроме личных данных, можно упомянуть профессию, черты характера, любимые занятия, особенности совместного времяпрепровождения с членами семьи).</a:t>
            </a:r>
          </a:p>
          <a:p>
            <a:pPr algn="just">
              <a:buFontTx/>
              <a:buNone/>
            </a:pPr>
            <a:r>
              <a:rPr lang="ru-RU" sz="1400" b="1" smtClean="0"/>
              <a:t>Раздел 4 «Чем могу — помогу»</a:t>
            </a:r>
            <a:r>
              <a:rPr lang="ru-RU" sz="1400" smtClean="0"/>
              <a:t> содержит фотографии ребенка, на которых он изображен за выполнением домашней работы.</a:t>
            </a:r>
          </a:p>
          <a:p>
            <a:pPr algn="just">
              <a:buFontTx/>
              <a:buNone/>
            </a:pPr>
            <a:r>
              <a:rPr lang="ru-RU" sz="1400" b="1" smtClean="0"/>
              <a:t>Раздел 5 «Мир вокруг нас». </a:t>
            </a:r>
            <a:r>
              <a:rPr lang="ru-RU" sz="1400" smtClean="0"/>
              <a:t>В данный раздел вносятся небольшие творческие работы ребенка по экскурсиям, познавательным прогулкам.</a:t>
            </a:r>
          </a:p>
          <a:p>
            <a:pPr algn="just">
              <a:buFontTx/>
              <a:buNone/>
            </a:pPr>
            <a:r>
              <a:rPr lang="ru-RU" sz="1400" b="1" smtClean="0"/>
              <a:t> Раздел 6 «Вдохновение зимы (весны, лета, осени)». </a:t>
            </a:r>
            <a:r>
              <a:rPr lang="ru-RU" sz="1400" smtClean="0"/>
              <a:t>В разделе размещаются детские работы (рисунки, сказки, стихи, фотографии с утренников, записи стихотворений, которые ребенок рассказывал на утреннике и др.)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b="1" smtClean="0"/>
              <a:t>		</a:t>
            </a:r>
            <a:r>
              <a:rPr lang="ru-RU" sz="2400" b="1" smtClean="0"/>
              <a:t>В. Дмитриева, Е. Егорова также предлагают определенную структуру портфолио:</a:t>
            </a:r>
          </a:p>
          <a:p>
            <a:pPr algn="just">
              <a:buFontTx/>
              <a:buNone/>
            </a:pPr>
            <a:r>
              <a:rPr lang="ru-RU" sz="2400" b="1" smtClean="0"/>
              <a:t>Раздел 1 «Информация родителей», </a:t>
            </a:r>
            <a:r>
              <a:rPr lang="ru-RU" sz="2400" smtClean="0"/>
              <a:t>в котором есть рубрика «Давайте познакомимся», включающая в себя сведения о ребенке, его достижения, которые отметили сами родители.</a:t>
            </a:r>
          </a:p>
          <a:p>
            <a:pPr algn="just">
              <a:buFontTx/>
              <a:buNone/>
            </a:pPr>
            <a:r>
              <a:rPr lang="ru-RU" sz="2400" b="1" smtClean="0"/>
              <a:t>Раздел 2 «Информация педагогов» </a:t>
            </a:r>
            <a:r>
              <a:rPr lang="ru-RU" sz="2400" smtClean="0"/>
              <a:t>содержит информацию о наблюдениях педагогов за ребенком во время пребывания его в детском саду в четырех ключевых направлениях: социальные контакты, коммуникативная деятельность, самостоятельное использование различных источников информации и деятельность как таковая.</a:t>
            </a:r>
          </a:p>
          <a:p>
            <a:pPr algn="just">
              <a:buFontTx/>
              <a:buNone/>
            </a:pPr>
            <a:r>
              <a:rPr lang="ru-RU" sz="2400" b="1" smtClean="0"/>
              <a:t>Раздел 3 «Информация ребенка о себе»</a:t>
            </a:r>
            <a:r>
              <a:rPr lang="ru-RU" sz="2400" smtClean="0"/>
              <a:t> содержит информацию, полученную от самого ребенка (рисунки, игры, которые ребенок сам придумал, рассказы о себе, о друзьях, награды, дипломы, грамоты).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800" b="1" smtClean="0"/>
              <a:t>		Л. И. Адаменко предлагает следующую структуру портфолио:</a:t>
            </a:r>
          </a:p>
          <a:p>
            <a:pPr algn="just">
              <a:buFontTx/>
              <a:buNone/>
            </a:pPr>
            <a:r>
              <a:rPr lang="ru-RU" sz="1800" b="1" smtClean="0"/>
              <a:t> блок «Какой ребенок хороший», </a:t>
            </a:r>
            <a:r>
              <a:rPr lang="ru-RU" sz="1800" smtClean="0"/>
              <a:t>который содержит информацию о личностных качествах ребенка и включает в себя: сочинение родителей о ребенке; размышления воспитателей о ребенке; ответы ребенка на вопросы в процессе неформальной беседы «Расскажи о себе»; ответы друзей, других детей на просьбу рассказать о ребенке; самооценку ребенка (итоги теста «Лесенка»); психолого-педагогическую характеристику ребенка; «корзину пожеланий», в содержание которой входят благодарность ребенку — за доброту, щедрость, хороший поступок; благодарственные письма родителям — за воспитание ребенка;</a:t>
            </a:r>
          </a:p>
          <a:p>
            <a:pPr algn="just">
              <a:buFontTx/>
              <a:buNone/>
            </a:pPr>
            <a:r>
              <a:rPr lang="ru-RU" sz="1800" b="1" smtClean="0"/>
              <a:t>блок «Какой ребенок умелый»</a:t>
            </a:r>
            <a:r>
              <a:rPr lang="ru-RU" sz="1800" smtClean="0"/>
              <a:t> содержит информацию о том, что ребенок умеет, что знает, и включает в себя: ответы родителей на вопросы анкет; отзывы воспитателей о ребенке; рассказы детей о ребенке; рассказы педагогов, к которым ребенок ходит на кружки и секции; оценка участия ребенка в акциях; характеристика психолога познавательных интересов ребенка; грамоты по номинациям — за любознательность, умения, инициативу, самостоятельность;</a:t>
            </a:r>
          </a:p>
          <a:p>
            <a:pPr algn="just">
              <a:buFontTx/>
              <a:buNone/>
            </a:pPr>
            <a:r>
              <a:rPr lang="ru-RU" sz="1800" b="1" smtClean="0"/>
              <a:t>блок «Какой ребенок успешный»</a:t>
            </a:r>
            <a:r>
              <a:rPr lang="ru-RU" sz="1800" smtClean="0"/>
              <a:t> содержит информацию о творческих способностях ребенка и включает: отзыв родителей о ребенке; рассказ ребенка о своих успехах; творческие работы (рисунки, стихи, проекты); грамоты; иллюстрации успешности и др.</a:t>
            </a:r>
          </a:p>
          <a:p>
            <a:pPr algn="just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smtClean="0"/>
              <a:t>		Таким образом, портфолио (папка личных достижений ребенка) позволяет осуществить индивидуальный подход к каждому ребенку и вручается при выпуске из детского сада как подарок самому ребенку и его семье.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24579" name="Picture 3" descr="i?id=353090863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73463"/>
            <a:ext cx="2376487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Технология «Портфолио педагога»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 smtClean="0"/>
              <a:t>		Современное образование нуждается в новом типе педагога: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/>
              <a:t>творчески думающим,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/>
              <a:t>владеющим современными технологиями образования,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/>
              <a:t>приемами психолого-педагогической диагностики,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/>
              <a:t>способами самостоятельного конструирования педагогического процесса в условиях конкретной практической деятельности,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/>
              <a:t>умением прогнозировать свой конечный результат. 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 smtClean="0"/>
              <a:t>		У каждого педагога должно быть досье успехов, в котором отражается все радостное, интересное и достойное из того, что происходит в жизни педагога. Таким досье может стать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педагога.</a:t>
            </a:r>
          </a:p>
          <a:p>
            <a:pPr algn="ctr">
              <a:buFontTx/>
              <a:buNone/>
            </a:pPr>
            <a:r>
              <a:rPr lang="ru-RU" sz="2800" dirty="0" smtClean="0"/>
              <a:t>		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позволяет учитывать результаты, достигнутые педагогом в разнообразных видах деятельности (воспитательной, учебной, творческой, социальной, коммуникативной), и является альтернативной формой оценки профессионализма и результативности работы педагога.</a:t>
            </a:r>
          </a:p>
          <a:p>
            <a:pPr algn="just"/>
            <a:endParaRPr lang="ru-RU" sz="2800"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373688"/>
            <a:ext cx="16589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b="1" smtClean="0"/>
              <a:t>		</a:t>
            </a:r>
            <a:r>
              <a:rPr lang="ru-RU" sz="2000" smtClean="0"/>
              <a:t>Для создания комплексного портфолио целесообразно ввести следующие разделы:</a:t>
            </a:r>
          </a:p>
          <a:p>
            <a:pPr algn="ctr">
              <a:buFontTx/>
              <a:buNone/>
            </a:pPr>
            <a:r>
              <a:rPr lang="ru-RU" sz="2000" b="1" smtClean="0"/>
              <a:t> </a:t>
            </a:r>
            <a:r>
              <a:rPr lang="ru-RU" sz="2000" b="1" i="1" smtClean="0"/>
              <a:t>Раздел 1 «Общие сведения о педагоге»</a:t>
            </a:r>
            <a:endParaRPr lang="ru-RU" sz="2000" smtClean="0"/>
          </a:p>
          <a:p>
            <a:pPr algn="just"/>
            <a:r>
              <a:rPr lang="ru-RU" sz="2000" smtClean="0"/>
              <a:t>Этот раздел позволяет судить о процессе индивидуального личностного развития педагога (фамилия, имя, отчество, год рождения); </a:t>
            </a:r>
          </a:p>
          <a:p>
            <a:pPr algn="just"/>
            <a:r>
              <a:rPr lang="ru-RU" sz="2000" smtClean="0"/>
              <a:t>образование (что и когда окончил, полученная специальность и квалификация по диплому); </a:t>
            </a:r>
          </a:p>
          <a:p>
            <a:pPr algn="just"/>
            <a:r>
              <a:rPr lang="ru-RU" sz="2000" smtClean="0"/>
              <a:t>трудовой и педагогический стаж, стаж работы в данном образовательном учреждении; </a:t>
            </a:r>
          </a:p>
          <a:p>
            <a:pPr algn="just"/>
            <a:r>
              <a:rPr lang="ru-RU" sz="2000" smtClean="0"/>
              <a:t>повышение квалификации (название структуры, где прослушаны курсы, год, месяц, проблематика курсов); </a:t>
            </a:r>
          </a:p>
          <a:p>
            <a:pPr algn="just"/>
            <a:r>
              <a:rPr lang="ru-RU" sz="2000" smtClean="0"/>
              <a:t>копии документов, подтверждающих наличие ученых и почетных званий и степеней; </a:t>
            </a:r>
          </a:p>
          <a:p>
            <a:pPr algn="just"/>
            <a:r>
              <a:rPr lang="ru-RU" sz="2000" smtClean="0"/>
              <a:t>наиболее значимые правительственные награды, грамоты, благодарственные письма; </a:t>
            </a:r>
          </a:p>
          <a:p>
            <a:pPr algn="just"/>
            <a:r>
              <a:rPr lang="ru-RU" sz="2000" smtClean="0"/>
              <a:t>дипломы различных конкурсов; </a:t>
            </a:r>
          </a:p>
          <a:p>
            <a:pPr algn="just"/>
            <a:r>
              <a:rPr lang="ru-RU" sz="2000" smtClean="0"/>
              <a:t>другие документы по усмотрению педагога.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smtClean="0"/>
              <a:t>Раздел 2 «Результаты педагогической деятельности»</a:t>
            </a:r>
            <a:endParaRPr lang="ru-RU" sz="2400" smtClean="0"/>
          </a:p>
          <a:p>
            <a:pPr algn="just">
              <a:buFontTx/>
              <a:buNone/>
            </a:pPr>
            <a:r>
              <a:rPr lang="ru-RU" sz="2400" smtClean="0"/>
              <a:t>		Содержание данного раздела формирует представление о динамике результатов деятельности педагога за определенный период. В раздел могут быть включены: </a:t>
            </a:r>
          </a:p>
          <a:p>
            <a:pPr algn="just"/>
            <a:r>
              <a:rPr lang="ru-RU" sz="2400" smtClean="0"/>
              <a:t>материалы с результатами освоения детьми реализуемой программы; </a:t>
            </a:r>
          </a:p>
          <a:p>
            <a:pPr algn="just"/>
            <a:r>
              <a:rPr lang="ru-RU" sz="2400" smtClean="0"/>
              <a:t>материалы, характеризующие уровень развития представлений и умений детей, уровень развития личностных качеств; </a:t>
            </a:r>
          </a:p>
          <a:p>
            <a:pPr algn="just"/>
            <a:r>
              <a:rPr lang="ru-RU" sz="2400" smtClean="0"/>
              <a:t>сравнительный анализ деятельности педагога за три года на основании результатов педагогической диагностики, результатов участия воспитанников в различных конкурсах и олимпиадах; </a:t>
            </a:r>
          </a:p>
          <a:p>
            <a:pPr algn="just"/>
            <a:r>
              <a:rPr lang="ru-RU" sz="2400" smtClean="0"/>
              <a:t>анализ результатов обучения воспитанников в первом классе и др.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200" b="1" i="1" smtClean="0"/>
              <a:t>Раздел 3 «Научно-методическая деятельность»</a:t>
            </a:r>
            <a:endParaRPr lang="ru-RU" sz="2200" smtClean="0"/>
          </a:p>
          <a:p>
            <a:pPr algn="just">
              <a:buFontTx/>
              <a:buNone/>
            </a:pPr>
            <a:r>
              <a:rPr lang="ru-RU" sz="2200" smtClean="0"/>
              <a:t>		 В содержание данного раздела помещаются материалы, свидетельствующие о профессионализме педагога. Это могут быть: </a:t>
            </a:r>
          </a:p>
          <a:p>
            <a:pPr algn="just"/>
            <a:r>
              <a:rPr lang="ru-RU" sz="2200" smtClean="0"/>
              <a:t>материалы, в которых описываются технологии, используемые педагогом в деятельности с детьми, обосновывается их выбор; </a:t>
            </a:r>
          </a:p>
          <a:p>
            <a:pPr algn="just"/>
            <a:r>
              <a:rPr lang="ru-RU" sz="2200" smtClean="0"/>
              <a:t>материалы, характеризующие работу в методическом объединении, творческой группе;</a:t>
            </a:r>
          </a:p>
          <a:p>
            <a:pPr algn="just"/>
            <a:r>
              <a:rPr lang="ru-RU" sz="2200" smtClean="0"/>
              <a:t> материалы, подтверждающие участие в профессиональных и творческих педагогических конкурсах;</a:t>
            </a:r>
          </a:p>
          <a:p>
            <a:pPr algn="just"/>
            <a:r>
              <a:rPr lang="ru-RU" sz="2200" smtClean="0"/>
              <a:t> в неделях педмастерства; </a:t>
            </a:r>
          </a:p>
          <a:p>
            <a:pPr algn="just"/>
            <a:r>
              <a:rPr lang="ru-RU" sz="2200" smtClean="0"/>
              <a:t>в проведении семинаров, «круглых столов», мастер-классов;</a:t>
            </a:r>
          </a:p>
          <a:p>
            <a:pPr algn="just"/>
            <a:r>
              <a:rPr lang="ru-RU" sz="2200" smtClean="0"/>
              <a:t> авторские программы, методические разработки; </a:t>
            </a:r>
          </a:p>
          <a:p>
            <a:pPr algn="just"/>
            <a:r>
              <a:rPr lang="ru-RU" sz="2200" smtClean="0"/>
              <a:t>творческие отчеты, рефераты, доклады, статьи и другие документы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i="1" smtClean="0"/>
              <a:t>Раздел 4 «Предметно-развивающая среда»</a:t>
            </a:r>
            <a:endParaRPr lang="ru-RU" sz="2800" smtClean="0"/>
          </a:p>
          <a:p>
            <a:pPr algn="just">
              <a:buFontTx/>
              <a:buNone/>
            </a:pPr>
            <a:r>
              <a:rPr lang="ru-RU" sz="2800" smtClean="0"/>
              <a:t>		Содержит информацию об организации предметно-развивающей среды в группах и кабинетах:</a:t>
            </a:r>
          </a:p>
          <a:p>
            <a:pPr algn="just"/>
            <a:r>
              <a:rPr lang="ru-RU" sz="2800" smtClean="0"/>
              <a:t>планы по организации предметно-развивающей среды; </a:t>
            </a:r>
          </a:p>
          <a:p>
            <a:pPr algn="just"/>
            <a:r>
              <a:rPr lang="ru-RU" sz="2800" smtClean="0"/>
              <a:t>эскизы, фотографии и т. д.</a:t>
            </a:r>
          </a:p>
          <a:p>
            <a:endParaRPr lang="ru-RU" smtClean="0"/>
          </a:p>
        </p:txBody>
      </p:sp>
      <p:pic>
        <p:nvPicPr>
          <p:cNvPr id="30723" name="Picture 2" descr="i?id=520273499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149725"/>
            <a:ext cx="20891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		</a:t>
            </a:r>
            <a:r>
              <a:rPr lang="ru-RU" sz="2800" dirty="0" smtClean="0"/>
              <a:t>В современных условиях развитие человека невозможно без построения системы формирования его здоровья. Выбор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педагогических технологий зависит: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 от типа дошкольного учреждения,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от продолжительности пребывания в нем детей,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от программы, по которой работают педагоги,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конкретных условий ДОУ,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профессиональной компетентности педагога,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/>
              <a:t>показателей здоровья детей.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i="1" dirty="0" smtClean="0"/>
              <a:t>Раздел 5 «Работа с родителями»</a:t>
            </a:r>
            <a:endParaRPr lang="ru-RU" sz="2800" dirty="0" smtClean="0"/>
          </a:p>
          <a:p>
            <a:pPr algn="ctr">
              <a:buFontTx/>
              <a:buNone/>
            </a:pPr>
            <a:r>
              <a:rPr lang="ru-RU" sz="2800" dirty="0" smtClean="0"/>
              <a:t>		Содержит информацию о работе с родителями воспитанников (планы работы; сценарии мероприятий и др.).</a:t>
            </a:r>
          </a:p>
          <a:p>
            <a:pPr algn="ctr">
              <a:buFontTx/>
              <a:buNone/>
            </a:pPr>
            <a:r>
              <a:rPr lang="ru-RU" sz="2800" dirty="0" smtClean="0"/>
              <a:t>		Таким образом, </a:t>
            </a:r>
            <a:r>
              <a:rPr lang="ru-RU" sz="2800" dirty="0" err="1" smtClean="0"/>
              <a:t>портфолио</a:t>
            </a:r>
            <a:r>
              <a:rPr lang="ru-RU" sz="2800" dirty="0" smtClean="0"/>
              <a:t> позволит самому педагогу проанализировать и представить значимые профессиональные результаты, достижения, обеспечит мониторинг его профессионального роста.</a:t>
            </a:r>
          </a:p>
          <a:p>
            <a:pPr algn="just"/>
            <a:endParaRPr lang="ru-RU" sz="2800" dirty="0" smtClean="0"/>
          </a:p>
        </p:txBody>
      </p:sp>
      <p:pic>
        <p:nvPicPr>
          <p:cNvPr id="31747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572008"/>
            <a:ext cx="34559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Классификация здоровьесберегающих технологий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1255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3500438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708275"/>
            <a:ext cx="1871663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5445125"/>
            <a:ext cx="12874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625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3573463"/>
            <a:ext cx="12239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i?id=89880877-3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1628775"/>
            <a:ext cx="16160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Информационно-коммуникационные технологии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mtClean="0"/>
              <a:t>		</a:t>
            </a:r>
            <a:r>
              <a:rPr lang="ru-RU" sz="2800" smtClean="0"/>
              <a:t>Мир, в котором развивается современный  ребенок,  коренным образом отличается от мира,  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 (компьютер, интерактивная доска, планшет и др.).</a:t>
            </a:r>
          </a:p>
          <a:p>
            <a:endParaRPr lang="ru-RU" smtClean="0"/>
          </a:p>
        </p:txBody>
      </p:sp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636"/>
            <a:ext cx="2000264" cy="155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		Информатизация общества ставит перед педагогами-дошкольниками  </a:t>
            </a:r>
            <a:r>
              <a:rPr lang="ru-RU" sz="2400" b="1" i="1" smtClean="0"/>
              <a:t>задачи:</a:t>
            </a:r>
            <a:endParaRPr lang="ru-RU" sz="2400" smtClean="0"/>
          </a:p>
          <a:p>
            <a:pPr algn="just"/>
            <a:r>
              <a:rPr lang="ru-RU" sz="2400" smtClean="0"/>
              <a:t>идти в ногу со временем, </a:t>
            </a:r>
          </a:p>
          <a:p>
            <a:pPr algn="just"/>
            <a:r>
              <a:rPr lang="ru-RU" sz="2400" smtClean="0"/>
              <a:t>стать для ребенка проводником  в мир новых технологий, </a:t>
            </a:r>
          </a:p>
          <a:p>
            <a:pPr algn="just"/>
            <a:r>
              <a:rPr lang="ru-RU" sz="2400" smtClean="0"/>
              <a:t>наставником в выборе  компьютерных программ,  </a:t>
            </a:r>
          </a:p>
          <a:p>
            <a:pPr algn="just"/>
            <a:r>
              <a:rPr lang="ru-RU" sz="2400" smtClean="0"/>
              <a:t>сформировать основы информационной культуры его личности, </a:t>
            </a:r>
          </a:p>
          <a:p>
            <a:pPr algn="just"/>
            <a:r>
              <a:rPr lang="ru-RU" sz="2400" smtClean="0"/>
              <a:t>повысить профессиональный уровень педагогов и компетентность родителей.	</a:t>
            </a:r>
          </a:p>
          <a:p>
            <a:pPr algn="just">
              <a:buFontTx/>
              <a:buNone/>
            </a:pPr>
            <a:r>
              <a:rPr lang="ru-RU" sz="2400" smtClean="0"/>
              <a:t>		Решение этих задач  не возможно без актуализации и пересмотра всех направлений работы детского сада в контексте информатизации.</a:t>
            </a:r>
          </a:p>
          <a:p>
            <a:pPr algn="just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Требования к компьютерным программам ДОУ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smtClean="0"/>
              <a:t>Исследовательский характер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smtClean="0"/>
              <a:t>Легкость для самостоятельных занятий детей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smtClean="0"/>
              <a:t>Развитие широкого спектра навыков и представлений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smtClean="0"/>
              <a:t>Возрастное соответствие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smtClean="0"/>
              <a:t>Занимательность</a:t>
            </a:r>
          </a:p>
          <a:p>
            <a:endParaRPr lang="ru-RU" smtClean="0"/>
          </a:p>
        </p:txBody>
      </p:sp>
      <p:pic>
        <p:nvPicPr>
          <p:cNvPr id="10244" name="Picture 2" descr="i?id=137690313-2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284538"/>
            <a:ext cx="29718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1015</TotalTime>
  <Words>852</Words>
  <Application>Microsoft Office PowerPoint</Application>
  <PresentationFormat>Экран (4:3)</PresentationFormat>
  <Paragraphs>152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Times New Roman</vt:lpstr>
      <vt:lpstr>Arial</vt:lpstr>
      <vt:lpstr>Calibri</vt:lpstr>
      <vt:lpstr>Wingdings</vt:lpstr>
      <vt:lpstr>Оформление по умолчанию</vt:lpstr>
      <vt:lpstr> Презентацию подготовила воспитатель МБДОУ детский сад № 127 г.Данилова ЯО - Васильева О.Е.     Современные образовательные  технологии  в  ДОУ</vt:lpstr>
      <vt:lpstr>Здоровьесберегающие  технологии </vt:lpstr>
      <vt:lpstr>Слайд 3</vt:lpstr>
      <vt:lpstr>Классификация здоровьесберегающих технологий</vt:lpstr>
      <vt:lpstr>Слайд 5</vt:lpstr>
      <vt:lpstr>Слайд 6</vt:lpstr>
      <vt:lpstr>Информационно-коммуникационные технологии</vt:lpstr>
      <vt:lpstr>Слайд 8</vt:lpstr>
      <vt:lpstr>Требования к компьютерным программам ДОУ</vt:lpstr>
      <vt:lpstr>Классификация программ </vt:lpstr>
      <vt:lpstr>Преимущества компьютера </vt:lpstr>
      <vt:lpstr>Ошибки при использовании ИКТ </vt:lpstr>
      <vt:lpstr>ИКТ в работе современного педагога</vt:lpstr>
      <vt:lpstr>Личностно - ориентированная технология </vt:lpstr>
      <vt:lpstr>Слайд 15</vt:lpstr>
      <vt:lpstr>Направления личностно-ориентированных технологий </vt:lpstr>
      <vt:lpstr>Технология портфолио дошкольника  </vt:lpstr>
      <vt:lpstr>Слайд 18</vt:lpstr>
      <vt:lpstr>Слайд 19</vt:lpstr>
      <vt:lpstr>Слайд 20</vt:lpstr>
      <vt:lpstr>Слайд 21</vt:lpstr>
      <vt:lpstr>Слайд 22</vt:lpstr>
      <vt:lpstr>Слайд 23</vt:lpstr>
      <vt:lpstr>Технология «Портфолио педагога»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111</cp:revision>
  <dcterms:created xsi:type="dcterms:W3CDTF">2012-09-18T19:05:21Z</dcterms:created>
  <dcterms:modified xsi:type="dcterms:W3CDTF">2018-03-05T00:20:05Z</dcterms:modified>
</cp:coreProperties>
</file>