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sldIdLst>
    <p:sldId id="277" r:id="rId2"/>
    <p:sldId id="262" r:id="rId3"/>
    <p:sldId id="275" r:id="rId4"/>
    <p:sldId id="278" r:id="rId5"/>
    <p:sldId id="279" r:id="rId6"/>
    <p:sldId id="282" r:id="rId7"/>
    <p:sldId id="284" r:id="rId8"/>
    <p:sldId id="285" r:id="rId9"/>
    <p:sldId id="287" r:id="rId10"/>
    <p:sldId id="288" r:id="rId11"/>
    <p:sldId id="289" r:id="rId12"/>
    <p:sldId id="314" r:id="rId13"/>
    <p:sldId id="316" r:id="rId14"/>
    <p:sldId id="291" r:id="rId15"/>
    <p:sldId id="292" r:id="rId16"/>
    <p:sldId id="337" r:id="rId17"/>
    <p:sldId id="33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34" autoAdjust="0"/>
  </p:normalViewPr>
  <p:slideViewPr>
    <p:cSldViewPr>
      <p:cViewPr varScale="1">
        <p:scale>
          <a:sx n="85" d="100"/>
          <a:sy n="85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842C86-B7E9-431E-A29B-E79AE0F4CA71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51CE72-C05C-4189-AF68-38F898357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B649A3F-0D26-46EE-8E3C-5BE5CA50099A}" type="datetimeFigureOut">
              <a:rPr/>
              <a:pPr>
                <a:defRPr/>
              </a:pPr>
              <a:t>5/23/2022</a:t>
            </a:fld>
            <a:endParaRPr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7E31357-069E-466D-9183-99C482B1907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0939-8849-4D8B-AE8B-B26BEDB440D2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B6C2-A6D4-4875-9940-5C536DF16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70ECF-9451-428C-A1C2-7029C90027D9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499787B-413B-4F6A-B862-1F6E46F0A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6C75-8C90-4423-83F2-B2AC74E4C696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9846-FD1D-4425-A347-FA1E8A51B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6F03734-FD3F-467C-829D-56FEC1B8B206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D5FDD-DCAC-4BBA-A116-5C4DBECA2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D980-6847-4FED-A473-3D7BC2076B09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7150-AF69-439B-99A2-C949975A9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D0F5-2E4A-4EFE-BD81-DADA1C430754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BFE1-1317-4889-B099-A6EC7F3B7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2DE6-22F9-454A-8B04-9F454B0BD376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24491-8611-492F-ABC5-9A8D605B0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2B2E-5719-4479-8A3A-5F329E7A8FAA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8A1D-1E27-4EB3-A4C2-3AD2F59E7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6AB7-CA50-4158-99EB-4742115768D7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5EA7-245C-4BE3-9CB9-0A061FFD4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0F2F68-8287-4F9D-9BC4-689DAEDE2FF1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BBFA21-E212-4CE2-BA36-E8DF8ACE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8F6DD35-4185-4FDC-8C6A-FEA85453CA63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96FF923-31B5-45C0-B446-5AAAA942C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3" r:id="rId2"/>
    <p:sldLayoutId id="2147483901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902" r:id="rId9"/>
    <p:sldLayoutId id="2147483899" r:id="rId10"/>
    <p:sldLayoutId id="21474839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7" y="622300"/>
            <a:ext cx="7239001" cy="259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i="1" dirty="0" smtClean="0">
                <a:solidFill>
                  <a:srgbClr val="FF0000"/>
                </a:solidFill>
              </a:rPr>
              <a:t>Взаимодействие младшего воспитателя с воспитателем и детьми в рамках введения ФГОС ДО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8" name="AutoShape 2" descr="ФГОС ДО - Сайт metodistkr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9459" name="AutoShape 4" descr="ФГОС ДО - Сайт metodistkr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19460" name="Picture 6" descr="ФГОС ДО - Сайт metodistkr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590800"/>
            <a:ext cx="50752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3400" y="433388"/>
            <a:ext cx="7239000" cy="2300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b="1" i="1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Младший воспитатель </a:t>
            </a:r>
            <a:r>
              <a:rPr lang="ru-RU" b="1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– это зачастую любимый старший друг детей. </a:t>
            </a:r>
            <a:r>
              <a:rPr lang="ru-RU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Сегодня младший воспитатель должен понимать основы педагогики, участвовать в проектировании и реализации воспитательных мероприятий в дошкольном учреждении. </a:t>
            </a:r>
          </a:p>
          <a:p>
            <a:pPr algn="ctr"/>
            <a:r>
              <a:rPr lang="ru-RU" b="1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В целом, главная миссия младшего воспитателя </a:t>
            </a:r>
            <a:r>
              <a:rPr lang="ru-RU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– всесторонняя поддержка дошкольников и помощь старшему коллеге - воспитателю в реализации воспитательного процесса в ДОУ в соответствии ФГОС ДО.</a:t>
            </a:r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6627" name="Picture 2" descr="https://pp.userapi.com/c837227/v837227310/6bba5/0T6I22TJj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956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Основные положения  должностной инструкции младшего воспитателя: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              </a:t>
            </a:r>
            <a:r>
              <a:rPr lang="ru-RU" sz="5100" dirty="0" smtClean="0"/>
              <a:t>Основным направлением деятельности младшего воспитателя является обеспечение санитарно-гигиенических условий для жизнедеятельности детей в закрепленном за ним групповом помещении. При этом младший воспитатель, как и сам воспитатель: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5100" dirty="0" smtClean="0"/>
              <a:t>         Обеспечивает благоприятный эмоционально-психологический климат в детском и взрослом коллективе, выполняя правила этических и педагогических норм.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5100" dirty="0" smtClean="0"/>
              <a:t>         Обеспечивает охрану жизни и здоровья воспитанников во время воспитательно-образовательного процесса.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5100" dirty="0" smtClean="0"/>
              <a:t>         Участвует в работе по профилактике отклоняющегося поведения и вредных привычек у воспитанников.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5100" dirty="0" smtClean="0"/>
              <a:t>         Следит за своим внешним видом, является образцом для детей и их родителей.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5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Квалификационные требования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667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u="sng" dirty="0" smtClean="0"/>
              <a:t>Сегодня не только воспитатель, но и младший воспитатель должен знать: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основы педагогики, психологии, возрастной физиологии, гигиены, врачебной медицинской помощи, прав ребенка, теории и методики воспитательной работы.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8675" name="Picture 2" descr="Картинки детские для садика (25 фото) 🔥 Прикольные картинки и юм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733800"/>
            <a:ext cx="6096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419600" cy="167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0" dirty="0" smtClean="0"/>
              <a:t> Конечно, МЫ ВСЕ ПОНИМАЕМ, ЧТО ЭТО ЗАЧАСТУЮ                          НЕВОЗМОЖНО….</a:t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2286000"/>
            <a:ext cx="7848600" cy="426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500" dirty="0" smtClean="0"/>
              <a:t>  Но элементарные функции по взаимодействию с детьми, руководствуясь нормами и правилами культурного общения и поведения, которые привиты человеку семьёй и обществом, выполняться должны.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500" dirty="0" smtClean="0"/>
              <a:t>  </a:t>
            </a:r>
            <a:r>
              <a:rPr lang="ru-RU" sz="3500" b="1" dirty="0" smtClean="0"/>
              <a:t>Итак, младший воспитатель является правой рукой и опорой для воспитателя, непосредственно помогает в организации всех режимных моментов в детском саду.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325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smtClean="0">
                <a:solidFill>
                  <a:schemeClr val="tx2">
                    <a:lumMod val="75000"/>
                  </a:schemeClr>
                </a:solidFill>
              </a:rPr>
              <a:t>Под руководством воспитателя участвует в организации </a:t>
            </a:r>
            <a:r>
              <a:rPr lang="ru-RU" sz="2700" i="1" dirty="0" err="1" smtClean="0">
                <a:solidFill>
                  <a:schemeClr val="tx2">
                    <a:lumMod val="75000"/>
                  </a:schemeClr>
                </a:solidFill>
              </a:rPr>
              <a:t>воспитательно</a:t>
            </a:r>
            <a:r>
              <a:rPr lang="ru-RU" sz="2700" i="1" dirty="0" smtClean="0">
                <a:solidFill>
                  <a:schemeClr val="tx2">
                    <a:lumMod val="75000"/>
                  </a:schemeClr>
                </a:solidFill>
              </a:rPr>
              <a:t> – образовательной работы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91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понимает, признаёт и принимает личность ребёнка, это значит, умеет становиться на позицию ребёнка, считаться с его точкой зрения и не игнорировать его чувства и эмоции;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поддерживает  эмоционально – стабильную обстановку в группе в течение дня;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наблюдает за самостоятельной деятельностью дошкольников, по мере необходимости участвует в руководстве их игровой, трудовой, самостоятельной деятельностью;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участвует в подготовке и организации занятий;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формирует у детей культурно -  гигиенические навыки, самостоятельность;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 сопровождает детей на целевых прогулках, экскурсиях, в пеших походах; провожает на прогулку на участок и провожает с прогулки в группу;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 помогает раздевать и одевать детей, укладывать спать.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010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Младший воспитатель должен знать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1. Инструкцию об охране жизни и здоровья детей.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 Правила внутреннего трудового распорядка.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3. Возрастные и индивидуальные особенности детей дошкольного возраста, педагогические методы и приёмы организации их деятельности, руководство детьми и приемы  воздействия на них.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4. Правила присмотра детей.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5. Режим дня.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6. Санитарно – гигиенические нормы поддержания помещений, оборудования, инвентаря.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7. Правила санитарии и гигиены.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4800600"/>
            <a:ext cx="7696200" cy="17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i="1" smtClean="0">
                <a:solidFill>
                  <a:schemeClr val="tx1"/>
                </a:solidFill>
              </a:rPr>
              <a:t>Все специалисты детского сада должны стремиться к тому, чтобы иметь единый подход к воспитанию каждого ребенка и единый стиль работы в целом. Чтобы обеспечить такое единство в работе, необходимо их тесное взаимодействие.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7892" name="Picture 4" descr="%D0%9A%D0%B0%D1%80%D1%82%D0%B8%D0%BD%D0%BA%D0%B8-%D0%B4%D0%BB%D1%8F-%D0%B4%D0%B5%D1%82%D0%B5%D0%B9-%D0%9D%D1%8F%D0%BD%D1%8F-%D0%B2-%D0%B4%D0%B5%D1%82%D1%81%D0%BA%D0%BE%D0%BC-%D1%81%D0%B0%D0%B4%D1%83-%D0%BF%D0%BE%D0%B4%D0%B1%D0%BE%D1%80%D0%BA%D0%B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5638800" cy="422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514600"/>
            <a:ext cx="7315200" cy="190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950" y="2574925"/>
            <a:ext cx="7239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Дошкольное образование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7315200" cy="3276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Это первый этап образования в жизни человека. Именно в дошкольном образовании закладываются первоначальные навыки и умения, которые потом останутся с человеком на всю жизнь.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6387" name="Picture 2" descr="Учим ребёнка общаться - Сайт воспит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00400"/>
            <a:ext cx="44831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162800" cy="2209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развитие детей в ДОУ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7162800" cy="4221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800" smtClean="0">
                <a:solidFill>
                  <a:srgbClr val="000000"/>
                </a:solidFill>
              </a:rPr>
              <a:t>   Несомненно семье принадлежит главенствующая роль в развитии и воспитании ребенка дошкольного возраста, </a:t>
            </a:r>
            <a:r>
              <a:rPr lang="ru-RU" sz="2800" b="1" smtClean="0">
                <a:solidFill>
                  <a:srgbClr val="000000"/>
                </a:solidFill>
              </a:rPr>
              <a:t>НО когда он впервые переступает порог детского сада, часть обязанностей берут на себя воспитатели, младшие воспитатели и </a:t>
            </a:r>
            <a:r>
              <a:rPr lang="ru-RU" sz="2800" b="1" smtClean="0">
                <a:solidFill>
                  <a:srgbClr val="000000"/>
                </a:solidFill>
                <a:latin typeface="Arial" charset="0"/>
              </a:rPr>
              <a:t>другие педагоги</a:t>
            </a:r>
            <a:r>
              <a:rPr lang="ru-RU" sz="2800" b="1" smtClean="0">
                <a:solidFill>
                  <a:srgbClr val="000000"/>
                </a:solidFill>
              </a:rPr>
              <a:t>. </a:t>
            </a:r>
            <a:br>
              <a:rPr lang="ru-RU" sz="2800" b="1" smtClean="0">
                <a:solidFill>
                  <a:srgbClr val="000000"/>
                </a:solidFill>
              </a:rPr>
            </a:br>
            <a:r>
              <a:rPr lang="ru-RU" sz="2800" smtClean="0">
                <a:solidFill>
                  <a:srgbClr val="000000"/>
                </a:solidFill>
              </a:rPr>
              <a:t/>
            </a:r>
            <a:br>
              <a:rPr lang="ru-RU" sz="2800" smtClean="0">
                <a:solidFill>
                  <a:srgbClr val="000000"/>
                </a:solidFill>
              </a:rPr>
            </a:br>
            <a:r>
              <a:rPr lang="ru-RU" sz="280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04800" y="98425"/>
            <a:ext cx="7391400" cy="3092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852F74"/>
                </a:solidFill>
                <a:latin typeface="Arial" charset="0"/>
                <a:cs typeface="Times New Roman" pitchFamily="18" charset="0"/>
              </a:rPr>
              <a:t>Василий Александрович Сухомлинский</a:t>
            </a:r>
            <a:r>
              <a:rPr lang="ru-RU" sz="2800" b="1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говорил, что «от того, как прошло детство, кто вёл ребёнка за руку в детские годы, что вошло в его ум и сердце из окружающего мира - от этого в решающей степени зависит, каким человеком станет сегодняшний малыш».</a:t>
            </a:r>
            <a:endParaRPr lang="ru-RU" sz="2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8434" name="Picture 2" descr="Рубрика: ДЕТИ. Довести ребенка до ума | Психолог Елена Велеба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76600"/>
            <a:ext cx="6578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229600" cy="2819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i="1" dirty="0" smtClean="0">
                <a:solidFill>
                  <a:schemeClr val="tx1"/>
                </a:solidFill>
              </a:rPr>
              <a:t>С 1 января 2014 года вступил в силу приказ Минобразования и науки РФ </a:t>
            </a:r>
            <a:r>
              <a:rPr lang="ru-RU" sz="3600" b="1" i="1" dirty="0" smtClean="0">
                <a:solidFill>
                  <a:schemeClr val="tx1"/>
                </a:solidFill>
              </a:rPr>
              <a:t>«Об утверждении ФГОС дошкольного образования».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8153400" cy="1928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0000"/>
                </a:solidFill>
                <a:cs typeface="Arial" charset="0"/>
              </a:rPr>
              <a:t>ФГОС ДО</a:t>
            </a:r>
            <a:r>
              <a:rPr lang="ru-RU" sz="2400">
                <a:solidFill>
                  <a:srgbClr val="000000"/>
                </a:solidFill>
                <a:cs typeface="Arial" charset="0"/>
              </a:rPr>
              <a:t>: дошкольное образование должно обеспечивать развитие личности, мотивации и способностей детей в различных видах деятельности. 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Постоянное общение с ребёнком – важнейшая служебная функция воспитателя.</a:t>
            </a:r>
          </a:p>
        </p:txBody>
      </p:sp>
      <p:pic>
        <p:nvPicPr>
          <p:cNvPr id="21507" name="Picture 4" descr="Картинки по запросу застегивание одежды детьми в детском са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551338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85800"/>
            <a:ext cx="7391400" cy="1928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00"/>
                </a:solidFill>
                <a:cs typeface="Arial" charset="0"/>
              </a:rPr>
              <a:t>Чтобы все виды деятельности</a:t>
            </a:r>
            <a:r>
              <a:rPr lang="ru-RU" sz="2400">
                <a:solidFill>
                  <a:srgbClr val="000000"/>
                </a:solidFill>
                <a:cs typeface="Arial" charset="0"/>
              </a:rPr>
              <a:t> осуществлялись на хорошем педагогическом уровне, большое значение имеет </a:t>
            </a:r>
            <a:r>
              <a:rPr lang="ru-RU" sz="2400" u="sng">
                <a:solidFill>
                  <a:srgbClr val="000000"/>
                </a:solidFill>
                <a:cs typeface="Arial" charset="0"/>
              </a:rPr>
              <a:t>согласованность</a:t>
            </a:r>
            <a:r>
              <a:rPr lang="ru-RU" sz="2400">
                <a:solidFill>
                  <a:srgbClr val="000000"/>
                </a:solidFill>
                <a:cs typeface="Arial" charset="0"/>
              </a:rPr>
              <a:t> в работе воспитателя и младшего воспитателя. </a:t>
            </a:r>
          </a:p>
        </p:txBody>
      </p:sp>
      <p:sp>
        <p:nvSpPr>
          <p:cNvPr id="22531" name="AutoShape 3" descr="da3d9685-3c74-4c94-a46c-0148b5bf83f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33" name="AutoShape 5" descr="da3d9685-3c74-4c94-a46c-0148b5bf83f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2535" name="Picture 7" descr="detc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19400"/>
            <a:ext cx="5105400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8600" y="471488"/>
            <a:ext cx="7696200" cy="22367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В процессе этой связи ВЗРОСЛЫЕ передают ребёнку способы использования предметов, организуют соответствующим образом его действия, осуществляют контроль и коррекцию психического развития.</a:t>
            </a:r>
          </a:p>
          <a:p>
            <a:pPr algn="ctr"/>
            <a:endParaRPr lang="ru-RU" sz="2000" b="1" i="1">
              <a:solidFill>
                <a:srgbClr val="444444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ru-RU" sz="2000" b="1" i="1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 Вот почему характер взаимодействия детей со взрослыми имеет особое значение.</a:t>
            </a:r>
            <a:endParaRPr lang="ru-RU" sz="20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3555" name="Picture 3" descr="%D0%B0%D0%B4%D0%B0%D0%BF%D1%82%D0%B0%D1%86%D0%B8%D1%8F-%D0%B2-%D0%B4%D0%B5%D1%82%D1%81%D0%BA%D0%BE%D0%BC-%D1%81%D0%B0%D0%B4%D1%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971800"/>
            <a:ext cx="5486400" cy="365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33400"/>
            <a:ext cx="7467600" cy="1809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  <a:cs typeface="Arial" charset="0"/>
              </a:rPr>
              <a:t>        </a:t>
            </a:r>
            <a:r>
              <a:rPr lang="ru-RU" sz="2000" b="1" i="1">
                <a:solidFill>
                  <a:srgbClr val="000000"/>
                </a:solidFill>
                <a:cs typeface="Arial" charset="0"/>
              </a:rPr>
              <a:t>Младший воспитатель </a:t>
            </a:r>
            <a:r>
              <a:rPr lang="ru-RU" sz="2000">
                <a:solidFill>
                  <a:srgbClr val="000000"/>
                </a:solidFill>
                <a:cs typeface="Arial" charset="0"/>
              </a:rPr>
              <a:t>непосредственно или косвенно воздействует на развитие личности ребёнка. Сегодня название профессии младшего воспитателя предполагает определенную педагогическую направленность.  </a:t>
            </a:r>
          </a:p>
        </p:txBody>
      </p:sp>
      <p:pic>
        <p:nvPicPr>
          <p:cNvPr id="25603" name="Picture 2" descr="Картинки по запросу учим вежливым словам в са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8605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600</TotalTime>
  <Words>575</Words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Trebuchet MS</vt:lpstr>
      <vt:lpstr>Arial</vt:lpstr>
      <vt:lpstr>Wingdings 2</vt:lpstr>
      <vt:lpstr>Wingdings</vt:lpstr>
      <vt:lpstr>Calibri</vt:lpstr>
      <vt:lpstr>Times New Roman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основы профессиональной деятельности младшего воспитателя в рамах ФГОС   ДО</dc:title>
  <dc:creator>Александр</dc:creator>
  <cp:lastModifiedBy>user</cp:lastModifiedBy>
  <cp:revision>104</cp:revision>
  <dcterms:created xsi:type="dcterms:W3CDTF">2018-06-14T09:17:13Z</dcterms:created>
  <dcterms:modified xsi:type="dcterms:W3CDTF">2022-05-23T10:16:08Z</dcterms:modified>
</cp:coreProperties>
</file>