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17" r:id="rId2"/>
    <p:sldId id="318" r:id="rId3"/>
    <p:sldId id="281" r:id="rId4"/>
    <p:sldId id="291" r:id="rId5"/>
    <p:sldId id="319" r:id="rId6"/>
    <p:sldId id="320" r:id="rId7"/>
    <p:sldId id="321" r:id="rId8"/>
    <p:sldId id="322" r:id="rId9"/>
    <p:sldId id="294" r:id="rId10"/>
    <p:sldId id="297" r:id="rId11"/>
    <p:sldId id="295" r:id="rId12"/>
    <p:sldId id="301" r:id="rId13"/>
    <p:sldId id="306" r:id="rId14"/>
    <p:sldId id="307" r:id="rId15"/>
    <p:sldId id="310" r:id="rId16"/>
    <p:sldId id="323" r:id="rId17"/>
  </p:sldIdLst>
  <p:sldSz cx="9144000" cy="6858000" type="screen4x3"/>
  <p:notesSz cx="6888163" cy="100171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FF9900"/>
    <a:srgbClr val="3399FF"/>
    <a:srgbClr val="0066FF"/>
    <a:srgbClr val="CC0099"/>
    <a:srgbClr val="66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9" d="100"/>
          <a:sy n="69" d="100"/>
        </p:scale>
        <p:origin x="-118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4" y="2204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17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1" y="2342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5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5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4EB7-D1C8-42E1-8FAC-22158A30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AE35-53FC-4B3A-B1CF-7B125332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ACF4-BE7B-4149-BC1C-7F8D15FD6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2AA7-4A7E-45C6-89CD-46846EAE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D6E7-7701-47EC-9889-C50202F32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E8DD-BADC-435B-97E8-9979C29E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69F9-0637-4D93-803D-F83C1116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0C32-4ED8-4A57-815F-C0C25C9A4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A04D-099B-49D6-BEF7-4135056CA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3EAC-968D-4DCD-8CFD-D028C08F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C8A8-88EA-49EC-805D-6945AF1F4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19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19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19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9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2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194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19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19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9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19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3E949A-166A-4D6A-8D59-C596DD24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5" y="908720"/>
            <a:ext cx="7791476" cy="3672408"/>
          </a:xfrm>
        </p:spPr>
        <p:txBody>
          <a:bodyPr/>
          <a:lstStyle/>
          <a:p>
            <a:r>
              <a:rPr lang="ru-RU" sz="4400" dirty="0" smtClean="0"/>
              <a:t>Формирование культуры здорового образа жизни у детей дошкольного возраста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572008"/>
            <a:ext cx="7135834" cy="1785950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219" name="Рисунок 7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9220" name="Текст 10"/>
          <p:cNvSpPr>
            <a:spLocks noGrp="1"/>
          </p:cNvSpPr>
          <p:nvPr>
            <p:ph type="body" sz="half" idx="2"/>
          </p:nvPr>
        </p:nvSpPr>
        <p:spPr>
          <a:xfrm>
            <a:off x="2928938" y="5572125"/>
            <a:ext cx="4349750" cy="1071563"/>
          </a:xfrm>
        </p:spPr>
        <p:txBody>
          <a:bodyPr/>
          <a:lstStyle/>
          <a:p>
            <a:r>
              <a:rPr lang="ru-RU" sz="1600" b="1" smtClean="0">
                <a:solidFill>
                  <a:schemeClr val="bg1"/>
                </a:solidFill>
              </a:rPr>
              <a:t>А теперь все по порядку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Становитесь на зарядку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Обруч в руки мы берем</a:t>
            </a:r>
          </a:p>
          <a:p>
            <a:r>
              <a:rPr lang="ru-RU" sz="1600" b="1" smtClean="0">
                <a:solidFill>
                  <a:schemeClr val="bg1"/>
                </a:solidFill>
              </a:rPr>
              <a:t>Упражнения начнем</a:t>
            </a:r>
          </a:p>
        </p:txBody>
      </p:sp>
      <p:pic>
        <p:nvPicPr>
          <p:cNvPr id="10" name="Picture 3" descr="C:\Documents and Settings\Администратор\Рабочий стол\Новая папка (3)\100_031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152800"/>
            <a:ext cx="8286808" cy="534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601" y="285728"/>
            <a:ext cx="880080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Утренняя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291" name="Текст 7"/>
          <p:cNvSpPr>
            <a:spLocks noGrp="1"/>
          </p:cNvSpPr>
          <p:nvPr>
            <p:ph type="body" idx="1"/>
          </p:nvPr>
        </p:nvSpPr>
        <p:spPr>
          <a:xfrm>
            <a:off x="500063" y="1142984"/>
            <a:ext cx="4040187" cy="357190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2292" name="Содержимое 10"/>
          <p:cNvSpPr>
            <a:spLocks noGrp="1"/>
          </p:cNvSpPr>
          <p:nvPr>
            <p:ph sz="half" idx="2"/>
          </p:nvPr>
        </p:nvSpPr>
        <p:spPr>
          <a:xfrm>
            <a:off x="357188" y="5715000"/>
            <a:ext cx="4140200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Одеяло мы подняли,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Сразу ножки побежали.</a:t>
            </a:r>
            <a:endParaRPr lang="ru-RU" dirty="0" smtClean="0"/>
          </a:p>
        </p:txBody>
      </p:sp>
      <p:sp>
        <p:nvSpPr>
          <p:cNvPr id="12293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4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5715000"/>
            <a:ext cx="4213225" cy="1143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Раз, два, три!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     Ну-ка ножки догони!</a:t>
            </a:r>
            <a:endParaRPr lang="ru-RU" dirty="0" smtClean="0"/>
          </a:p>
        </p:txBody>
      </p:sp>
      <p:pic>
        <p:nvPicPr>
          <p:cNvPr id="12295" name="Picture 6" descr="E:\Гордиюк 2\100_108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928670"/>
            <a:ext cx="4429156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6066" y="214291"/>
            <a:ext cx="873187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после дневного сна</a:t>
            </a:r>
          </a:p>
        </p:txBody>
      </p:sp>
      <p:pic>
        <p:nvPicPr>
          <p:cNvPr id="3074" name="Picture 2" descr="C:\Users\ДС №127\Pictures\К презентации Громовой\DSCN2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496"/>
            <a:ext cx="4286280" cy="29203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857875"/>
            <a:ext cx="5286375" cy="10001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Щечку, шейку мы потрем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 водичкой обольём!</a:t>
            </a:r>
          </a:p>
        </p:txBody>
      </p:sp>
      <p:pic>
        <p:nvPicPr>
          <p:cNvPr id="5" name="Picture 3" descr="E:\DSCN31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rot="20737173">
            <a:off x="458985" y="722287"/>
            <a:ext cx="4677848" cy="3508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E:\DSCN31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840287">
            <a:off x="4476694" y="2386784"/>
            <a:ext cx="4521832" cy="3391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0" name="Скругленный прямоугольник 5"/>
          <p:cNvSpPr>
            <a:spLocks noChangeArrowheads="1"/>
          </p:cNvSpPr>
          <p:nvPr/>
        </p:nvSpPr>
        <p:spPr bwMode="auto">
          <a:xfrm>
            <a:off x="1142976" y="214290"/>
            <a:ext cx="7143800" cy="785817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dirty="0">
                <a:ln>
                  <a:solidFill>
                    <a:srgbClr val="0070C0"/>
                  </a:solidFill>
                </a:ln>
              </a:rPr>
              <a:t>       </a:t>
            </a:r>
            <a:r>
              <a:rPr lang="ru-RU" sz="2800" b="1" dirty="0">
                <a:ln>
                  <a:solidFill>
                    <a:srgbClr val="0070C0"/>
                  </a:solidFill>
                </a:ln>
              </a:rPr>
              <a:t>Формы оздоровления детей</a:t>
            </a:r>
          </a:p>
        </p:txBody>
      </p:sp>
      <p:sp>
        <p:nvSpPr>
          <p:cNvPr id="18436" name="Скругленный прямоугольник 6"/>
          <p:cNvSpPr>
            <a:spLocks noChangeArrowheads="1"/>
          </p:cNvSpPr>
          <p:nvPr/>
        </p:nvSpPr>
        <p:spPr bwMode="auto">
          <a:xfrm>
            <a:off x="142875" y="2286000"/>
            <a:ext cx="2143125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i="1">
                <a:solidFill>
                  <a:srgbClr val="6600CC"/>
                </a:solidFill>
              </a:rPr>
              <a:t>Витаминизация</a:t>
            </a:r>
          </a:p>
        </p:txBody>
      </p:sp>
      <p:sp>
        <p:nvSpPr>
          <p:cNvPr id="18437" name="Скругленный прямоугольник 7"/>
          <p:cNvSpPr>
            <a:spLocks noChangeArrowheads="1"/>
          </p:cNvSpPr>
          <p:nvPr/>
        </p:nvSpPr>
        <p:spPr bwMode="auto">
          <a:xfrm>
            <a:off x="285750" y="4643438"/>
            <a:ext cx="2357438" cy="571500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точечный массаж </a:t>
            </a:r>
          </a:p>
        </p:txBody>
      </p:sp>
      <p:sp>
        <p:nvSpPr>
          <p:cNvPr id="18438" name="Скругленный прямоугольник 8"/>
          <p:cNvSpPr>
            <a:spLocks noChangeArrowheads="1"/>
          </p:cNvSpPr>
          <p:nvPr/>
        </p:nvSpPr>
        <p:spPr bwMode="auto">
          <a:xfrm>
            <a:off x="3143250" y="2428875"/>
            <a:ext cx="1785938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фитотерапия</a:t>
            </a:r>
          </a:p>
        </p:txBody>
      </p:sp>
      <p:sp>
        <p:nvSpPr>
          <p:cNvPr id="18439" name="Скругленный прямоугольник 9"/>
          <p:cNvSpPr>
            <a:spLocks noChangeArrowheads="1"/>
          </p:cNvSpPr>
          <p:nvPr/>
        </p:nvSpPr>
        <p:spPr bwMode="auto">
          <a:xfrm>
            <a:off x="6858000" y="2143125"/>
            <a:ext cx="2000250" cy="5000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</a:t>
            </a:r>
            <a:r>
              <a:rPr lang="ru-RU">
                <a:solidFill>
                  <a:srgbClr val="6600CC"/>
                </a:solidFill>
              </a:rPr>
              <a:t>самомассаж</a:t>
            </a:r>
          </a:p>
        </p:txBody>
      </p:sp>
      <p:sp>
        <p:nvSpPr>
          <p:cNvPr id="18440" name="Скругленный прямоугольник 10"/>
          <p:cNvSpPr>
            <a:spLocks noChangeArrowheads="1"/>
          </p:cNvSpPr>
          <p:nvPr/>
        </p:nvSpPr>
        <p:spPr bwMode="auto">
          <a:xfrm>
            <a:off x="3429000" y="3786188"/>
            <a:ext cx="2286000" cy="71437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6600CC"/>
                </a:solidFill>
              </a:rPr>
              <a:t>дыхательная    </a:t>
            </a:r>
            <a:r>
              <a:rPr lang="ru-RU" dirty="0">
                <a:solidFill>
                  <a:srgbClr val="6600CC"/>
                </a:solidFill>
              </a:rPr>
              <a:t>гимнастика </a:t>
            </a:r>
          </a:p>
        </p:txBody>
      </p:sp>
      <p:sp>
        <p:nvSpPr>
          <p:cNvPr id="18441" name="Скругленный прямоугольник 11"/>
          <p:cNvSpPr>
            <a:spLocks noChangeArrowheads="1"/>
          </p:cNvSpPr>
          <p:nvPr/>
        </p:nvSpPr>
        <p:spPr bwMode="auto">
          <a:xfrm>
            <a:off x="6286500" y="3929063"/>
            <a:ext cx="2714625" cy="500062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/>
              <a:t>   </a:t>
            </a:r>
            <a:r>
              <a:rPr lang="ru-RU">
                <a:solidFill>
                  <a:srgbClr val="6600CC"/>
                </a:solidFill>
              </a:rPr>
              <a:t>зарядка для глаз </a:t>
            </a:r>
          </a:p>
        </p:txBody>
      </p:sp>
      <p:sp>
        <p:nvSpPr>
          <p:cNvPr id="18442" name="Скругленный прямоугольник 12"/>
          <p:cNvSpPr>
            <a:spLocks noChangeArrowheads="1"/>
          </p:cNvSpPr>
          <p:nvPr/>
        </p:nvSpPr>
        <p:spPr bwMode="auto">
          <a:xfrm>
            <a:off x="4786313" y="5500688"/>
            <a:ext cx="2643187" cy="428625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6600CC"/>
                </a:solidFill>
              </a:rPr>
              <a:t>психогимнастика</a:t>
            </a:r>
          </a:p>
        </p:txBody>
      </p:sp>
      <p:cxnSp>
        <p:nvCxnSpPr>
          <p:cNvPr id="18443" name="Прямая со стрелкой 14"/>
          <p:cNvCxnSpPr>
            <a:cxnSpLocks noChangeShapeType="1"/>
          </p:cNvCxnSpPr>
          <p:nvPr/>
        </p:nvCxnSpPr>
        <p:spPr bwMode="auto">
          <a:xfrm rot="10800000" flipV="1">
            <a:off x="1500188" y="1143000"/>
            <a:ext cx="1214437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4" name="Прямая со стрелкой 16"/>
          <p:cNvCxnSpPr>
            <a:cxnSpLocks noChangeShapeType="1"/>
          </p:cNvCxnSpPr>
          <p:nvPr/>
        </p:nvCxnSpPr>
        <p:spPr bwMode="auto">
          <a:xfrm rot="5400000">
            <a:off x="857250" y="2214563"/>
            <a:ext cx="33575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5" name="Прямая со стрелкой 18"/>
          <p:cNvCxnSpPr>
            <a:cxnSpLocks noChangeShapeType="1"/>
          </p:cNvCxnSpPr>
          <p:nvPr/>
        </p:nvCxnSpPr>
        <p:spPr bwMode="auto">
          <a:xfrm rot="5400000">
            <a:off x="3571081" y="1713707"/>
            <a:ext cx="12858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6" name="Прямая со стрелкой 20"/>
          <p:cNvCxnSpPr>
            <a:cxnSpLocks noChangeShapeType="1"/>
          </p:cNvCxnSpPr>
          <p:nvPr/>
        </p:nvCxnSpPr>
        <p:spPr bwMode="auto">
          <a:xfrm rot="16200000" flipH="1">
            <a:off x="3821907" y="2250281"/>
            <a:ext cx="257175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7" name="Прямая со стрелкой 22"/>
          <p:cNvCxnSpPr>
            <a:cxnSpLocks noChangeShapeType="1"/>
          </p:cNvCxnSpPr>
          <p:nvPr/>
        </p:nvCxnSpPr>
        <p:spPr bwMode="auto">
          <a:xfrm>
            <a:off x="6357938" y="1071563"/>
            <a:ext cx="1214437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8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5179219" y="1464469"/>
            <a:ext cx="2500313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9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3857625" y="2643188"/>
            <a:ext cx="400050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50" name="Picture 4" descr="C:\Users\1\Documents\Мои документы,работа\Pictures\анимации ДЕТИ\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0" y="5000625"/>
            <a:ext cx="1500188" cy="1533525"/>
          </a:xfrm>
          <a:noFill/>
        </p:spPr>
      </p:pic>
      <p:cxnSp>
        <p:nvCxnSpPr>
          <p:cNvPr id="18451" name="Прямая со стрелкой 21"/>
          <p:cNvCxnSpPr>
            <a:cxnSpLocks noChangeShapeType="1"/>
          </p:cNvCxnSpPr>
          <p:nvPr/>
        </p:nvCxnSpPr>
        <p:spPr bwMode="auto">
          <a:xfrm rot="10800000">
            <a:off x="2643188" y="1143000"/>
            <a:ext cx="714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10" descr="E:\Гордиюк 2\100_10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7" y="130324"/>
            <a:ext cx="4574313" cy="3645024"/>
          </a:xfrm>
          <a:effectLst>
            <a:softEdge rad="112500"/>
          </a:effectLst>
        </p:spPr>
      </p:pic>
      <p:pic>
        <p:nvPicPr>
          <p:cNvPr id="6" name="Picture 11" descr="E:\DSCN31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27184"/>
            <a:ext cx="3912896" cy="293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E:\DSCN315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4465" y="3857628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4104457" cy="16630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Мы начнем сейчас тренаж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Делай сам себе массаж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25500"/>
          </a:xfrm>
        </p:spPr>
        <p:txBody>
          <a:bodyPr/>
          <a:lstStyle/>
          <a:p>
            <a:pPr>
              <a:defRPr/>
            </a:pPr>
            <a:endParaRPr lang="ru-RU" sz="4000" b="1" dirty="0"/>
          </a:p>
        </p:txBody>
      </p:sp>
      <p:pic>
        <p:nvPicPr>
          <p:cNvPr id="5" name="Picture 8" descr="E:\DSCN3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42614">
            <a:off x="4495108" y="2358500"/>
            <a:ext cx="4158890" cy="3119167"/>
          </a:xfrm>
          <a:effectLst>
            <a:softEdge rad="112500"/>
          </a:effectLst>
        </p:spPr>
      </p:pic>
      <p:pic>
        <p:nvPicPr>
          <p:cNvPr id="6" name="Picture 7" descr="E:\DSCN3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594573">
            <a:off x="378825" y="1412769"/>
            <a:ext cx="3936678" cy="2952508"/>
          </a:xfrm>
          <a:effectLst>
            <a:softEdge rad="112500"/>
          </a:effectLst>
        </p:spPr>
      </p:pic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286000" y="5857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Вот вдохнули глубоко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дышим чисто и легко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501" y="285728"/>
            <a:ext cx="890500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Дыхательная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03188"/>
            <a:ext cx="8186766" cy="211136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Содержимое 8" descr="P100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3543" y="2285992"/>
            <a:ext cx="5667415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43887" cy="2643206"/>
          </a:xfrm>
        </p:spPr>
        <p:txBody>
          <a:bodyPr/>
          <a:lstStyle/>
          <a:p>
            <a:pPr algn="l"/>
            <a:r>
              <a:rPr lang="ru-RU" sz="3600" dirty="0" smtClean="0"/>
              <a:t>«Яне боюсь ещё и ещё раз повторить: забота о здоровье ребенка – это важнейший труд воспитателя»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В.А. Сухомлинский.</a:t>
            </a:r>
            <a:endParaRPr lang="ru-RU" sz="3200" dirty="0"/>
          </a:p>
        </p:txBody>
      </p:sp>
      <p:pic>
        <p:nvPicPr>
          <p:cNvPr id="1026" name="Picture 2" descr="C:\Users\ДС №127\Pictures\Зимние соревнования 01.2017\DSCN2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619" y="2852738"/>
            <a:ext cx="4857749" cy="364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12725" y="0"/>
            <a:ext cx="89312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ДОУ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Создать оптимальные условия для охраны и укрепления здоровья, физического и психического развития дошкольников</a:t>
            </a:r>
          </a:p>
        </p:txBody>
      </p:sp>
      <p:pic>
        <p:nvPicPr>
          <p:cNvPr id="5123" name="Picture 12" descr="AN00015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196752"/>
            <a:ext cx="43751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-124704" y="1773238"/>
            <a:ext cx="460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Здоровьесберегающие технологии</a:t>
            </a:r>
            <a:r>
              <a:rPr lang="ru-RU"/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052513" y="3068638"/>
            <a:ext cx="1482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00113" y="2708275"/>
            <a:ext cx="405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Оптимальный режим двигательной активности 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692275" y="3429000"/>
            <a:ext cx="413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Физическое воспитание</a:t>
            </a:r>
            <a:r>
              <a:rPr lang="ru-RU" i="1"/>
              <a:t>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84438" y="4005263"/>
            <a:ext cx="421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Рациональное питание</a:t>
            </a:r>
            <a:r>
              <a:rPr lang="ru-RU" i="1"/>
              <a:t>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987675" y="4581525"/>
            <a:ext cx="5459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Медицинская и психологическая помощь и поддержка 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527425" y="537368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Основы знания ЗОЖ</a:t>
            </a:r>
          </a:p>
        </p:txBody>
      </p:sp>
      <p:pic>
        <p:nvPicPr>
          <p:cNvPr id="5131" name="Picture 14" descr="J01992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14750"/>
            <a:ext cx="22352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Рисунок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5143500"/>
            <a:ext cx="122237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Оздоровительное</a:t>
            </a:r>
          </a:p>
          <a:p>
            <a:r>
              <a:rPr lang="ru-RU" dirty="0" err="1" smtClean="0"/>
              <a:t>Психо-эмоциональное</a:t>
            </a:r>
            <a:r>
              <a:rPr lang="ru-RU" dirty="0" smtClean="0"/>
              <a:t> благополучие</a:t>
            </a:r>
          </a:p>
          <a:p>
            <a:r>
              <a:rPr lang="ru-RU" dirty="0" smtClean="0"/>
              <a:t>Создание оптимально-гигиенических условий внешней среды</a:t>
            </a:r>
          </a:p>
          <a:p>
            <a:r>
              <a:rPr lang="ru-RU" dirty="0" smtClean="0"/>
              <a:t>Рациональное питание с обогащением пищи витаминами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88" y="357167"/>
            <a:ext cx="903003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z="2800" b="1" dirty="0" smtClean="0">
                <a:solidFill>
                  <a:srgbClr val="FF0000"/>
                </a:solidFill>
              </a:rPr>
              <a:t>ЗАДАЧИ РАБОТЫ ПО ФОРМИРОВАНИЮ КУЛЬТУРЫ ЗОЖ У ДОШКОЛЬНИКОВ</a:t>
            </a:r>
            <a:br>
              <a:rPr kumimoji="1"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4984767"/>
          </a:xfrm>
        </p:spPr>
        <p:txBody>
          <a:bodyPr/>
          <a:lstStyle/>
          <a:p>
            <a:r>
              <a:rPr lang="ru-RU" sz="2800" dirty="0" smtClean="0"/>
              <a:t> формировать представления о том, что быть здоровым – хорошо, а болеть – плохо; о некоторых признаках здоровья; </a:t>
            </a:r>
          </a:p>
          <a:p>
            <a:r>
              <a:rPr lang="ru-RU" sz="2800" dirty="0" smtClean="0"/>
              <a:t> воспитывать навыки здорового поведения: любить двигаться, есть побольше овощей, фруктов; </a:t>
            </a:r>
          </a:p>
          <a:p>
            <a:r>
              <a:rPr lang="ru-RU" sz="2800" dirty="0" smtClean="0"/>
              <a:t> мыть руки после каждого загрязнения;</a:t>
            </a:r>
          </a:p>
          <a:p>
            <a:r>
              <a:rPr lang="ru-RU" sz="2800" dirty="0" smtClean="0"/>
              <a:t> быть доброжелательным;</a:t>
            </a:r>
          </a:p>
          <a:p>
            <a:r>
              <a:rPr lang="ru-RU" sz="2800" dirty="0" smtClean="0"/>
              <a:t> больше бывать на свежем воздухе; </a:t>
            </a:r>
          </a:p>
          <a:p>
            <a:r>
              <a:rPr lang="ru-RU" sz="2800" dirty="0" smtClean="0"/>
              <a:t> соблюдать режим ;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103188"/>
            <a:ext cx="8329642" cy="253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5913461"/>
          </a:xfrm>
        </p:spPr>
        <p:txBody>
          <a:bodyPr/>
          <a:lstStyle/>
          <a:p>
            <a:r>
              <a:rPr lang="ru-RU" dirty="0" smtClean="0"/>
              <a:t> помочь овладеть устойчивыми навыками поведения;</a:t>
            </a:r>
          </a:p>
          <a:p>
            <a:r>
              <a:rPr lang="ru-RU" dirty="0" smtClean="0"/>
              <a:t> развивать умение рассказывать о своем здоровье, здоровье близких;</a:t>
            </a:r>
          </a:p>
          <a:p>
            <a:r>
              <a:rPr lang="ru-RU" dirty="0" smtClean="0"/>
              <a:t> вырабатывать навыки правильной осанки;</a:t>
            </a:r>
          </a:p>
          <a:p>
            <a:r>
              <a:rPr lang="ru-RU" dirty="0" smtClean="0"/>
              <a:t> обогащать знания детей о физкультурном движении в целом;</a:t>
            </a:r>
          </a:p>
          <a:p>
            <a:r>
              <a:rPr lang="ru-RU" dirty="0" smtClean="0"/>
              <a:t> развивать художественный интерес.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3188"/>
            <a:ext cx="8115328" cy="11826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ФИЗКУЛЬТУРНО-ОЗДОРОВИТЕЛЬНАЯ ДЕЯТЕЛЬНОСТЬ  ВКЛЮЧАЕТ В СЕБЯ: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715040"/>
          </a:xfrm>
        </p:spPr>
        <p:txBody>
          <a:bodyPr/>
          <a:lstStyle/>
          <a:p>
            <a:r>
              <a:rPr lang="ru-RU" sz="2400" b="1" dirty="0" smtClean="0"/>
              <a:t> создание системы двигательной активности в течение дня:</a:t>
            </a:r>
          </a:p>
          <a:p>
            <a:r>
              <a:rPr lang="ru-RU" sz="2400" b="1" dirty="0" smtClean="0"/>
              <a:t> утренняя гимнастика (ежедневно); </a:t>
            </a:r>
          </a:p>
          <a:p>
            <a:r>
              <a:rPr lang="ru-RU" sz="2400" b="1" dirty="0" smtClean="0"/>
              <a:t> физкультурные занятия (3 раза в неделю); </a:t>
            </a:r>
          </a:p>
          <a:p>
            <a:r>
              <a:rPr lang="ru-RU" sz="2400" b="1" dirty="0" smtClean="0"/>
              <a:t> музыкально – ритмические занятия ; </a:t>
            </a:r>
          </a:p>
          <a:p>
            <a:r>
              <a:rPr lang="ru-RU" sz="2400" b="1" dirty="0" smtClean="0"/>
              <a:t> прогулки с включением подвижных игр; </a:t>
            </a:r>
          </a:p>
          <a:p>
            <a:r>
              <a:rPr lang="ru-RU" sz="2400" b="1" dirty="0" smtClean="0"/>
              <a:t> оздоровительный бег (ежедневно); </a:t>
            </a:r>
          </a:p>
          <a:p>
            <a:r>
              <a:rPr lang="ru-RU" sz="2400" b="1" dirty="0" smtClean="0"/>
              <a:t> пальчиковая гимнастика (ежедневно во время режимных моментов) </a:t>
            </a:r>
          </a:p>
          <a:p>
            <a:r>
              <a:rPr lang="ru-RU" sz="2400" b="1" dirty="0" smtClean="0"/>
              <a:t> зрительная, дыхательная, корригирующая гимнастика на  соответствующих занятиях) </a:t>
            </a:r>
          </a:p>
          <a:p>
            <a:r>
              <a:rPr lang="ru-RU" sz="2400" b="1" dirty="0" smtClean="0"/>
              <a:t> оздоровительная гимнастика после дневного сна (ежедневно); 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1" y="142852"/>
            <a:ext cx="8246720" cy="4294260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2"/>
                </a:solidFill>
              </a:rPr>
              <a:t/>
            </a:r>
            <a:br>
              <a:rPr lang="ru-RU" sz="2000" b="1" i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5" name="Picture 2" descr="E:\Инструктор по физкультуре\Фото Инструкт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438400"/>
            <a:ext cx="5689599" cy="37338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14291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физкультминутки и паузы (на малоподвижных занятиях, ежедневно);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эмоциональные разрядки, релаксация; </a:t>
            </a:r>
            <a:br>
              <a:rPr lang="ru-RU" b="1" dirty="0" smtClean="0"/>
            </a:br>
            <a:r>
              <a:rPr lang="ru-RU" b="1" dirty="0" smtClean="0"/>
              <a:t> ходьба по массажным коврикам, песку, гальке;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спортивные досуги, развлечения, праздники (1 раз месяц)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Рисунок 21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8196" name="Текст 22"/>
          <p:cNvSpPr>
            <a:spLocks noGrp="1"/>
          </p:cNvSpPr>
          <p:nvPr>
            <p:ph type="body" sz="half" idx="2"/>
          </p:nvPr>
        </p:nvSpPr>
        <p:spPr>
          <a:xfrm>
            <a:off x="785786" y="6072206"/>
            <a:ext cx="7858180" cy="571483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ВОЗДУШНЫЕ ВАННЫ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</a:rPr>
              <a:t>Свежий воздух всегда лучше любого лекарства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285" y="285728"/>
            <a:ext cx="76434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6085" name="Picture 5" descr="E:\фото2\100_049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57166"/>
            <a:ext cx="4074701" cy="276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E:\ГОРДИЮК\100_037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3286124"/>
            <a:ext cx="4143404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ДС №127\Pictures\Зимние соревнования 01.2017\DSCN2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8378"/>
            <a:ext cx="3817153" cy="2744870"/>
          </a:xfrm>
          <a:prstGeom prst="rect">
            <a:avLst/>
          </a:prstGeom>
          <a:noFill/>
        </p:spPr>
      </p:pic>
      <p:pic>
        <p:nvPicPr>
          <p:cNvPr id="20" name="Picture 3" descr="C:\Users\ДС №127\Pictures\Зимние соревнования 01.2017\DSCN223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86314" y="3284874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1179</TotalTime>
  <Words>359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Формирование культуры здорового образа жизни у детей дошкольного возраста</vt:lpstr>
      <vt:lpstr>«Яне боюсь ещё и ещё раз повторить: забота о здоровье ребенка – это важнейший труд воспитателя»                            В.А. Сухомлинский.</vt:lpstr>
      <vt:lpstr>Слайд 3</vt:lpstr>
      <vt:lpstr>Слайд 4</vt:lpstr>
      <vt:lpstr>ЗАДАЧИ РАБОТЫ ПО ФОРМИРОВАНИЮ КУЛЬТУРЫ ЗОЖ У ДОШКОЛЬНИКОВ </vt:lpstr>
      <vt:lpstr>Слайд 6</vt:lpstr>
      <vt:lpstr>ФИЗКУЛЬТУРНО-ОЗДОРОВИТЕЛЬНАЯ ДЕЯТЕЛЬНОСТЬ  ВКЛЮЧАЕТ В СЕБЯ:  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Шолковы</dc:creator>
  <cp:lastModifiedBy>ДС №127</cp:lastModifiedBy>
  <cp:revision>124</cp:revision>
  <dcterms:created xsi:type="dcterms:W3CDTF">2009-02-11T16:50:26Z</dcterms:created>
  <dcterms:modified xsi:type="dcterms:W3CDTF">2017-01-26T10:16:04Z</dcterms:modified>
</cp:coreProperties>
</file>